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0" r:id="rId1"/>
  </p:sldMasterIdLst>
  <p:handoutMasterIdLst>
    <p:handoutMasterId r:id="rId41"/>
  </p:handoutMasterIdLst>
  <p:sldIdLst>
    <p:sldId id="256" r:id="rId2"/>
    <p:sldId id="270" r:id="rId3"/>
    <p:sldId id="257" r:id="rId4"/>
    <p:sldId id="258" r:id="rId5"/>
    <p:sldId id="283" r:id="rId6"/>
    <p:sldId id="285" r:id="rId7"/>
    <p:sldId id="284" r:id="rId8"/>
    <p:sldId id="287" r:id="rId9"/>
    <p:sldId id="272" r:id="rId10"/>
    <p:sldId id="290" r:id="rId11"/>
    <p:sldId id="288" r:id="rId12"/>
    <p:sldId id="289" r:id="rId13"/>
    <p:sldId id="291" r:id="rId14"/>
    <p:sldId id="260" r:id="rId15"/>
    <p:sldId id="292" r:id="rId16"/>
    <p:sldId id="262" r:id="rId17"/>
    <p:sldId id="265" r:id="rId18"/>
    <p:sldId id="264" r:id="rId19"/>
    <p:sldId id="266" r:id="rId20"/>
    <p:sldId id="267" r:id="rId21"/>
    <p:sldId id="293" r:id="rId22"/>
    <p:sldId id="271" r:id="rId23"/>
    <p:sldId id="275" r:id="rId24"/>
    <p:sldId id="276" r:id="rId25"/>
    <p:sldId id="274" r:id="rId26"/>
    <p:sldId id="277" r:id="rId27"/>
    <p:sldId id="278" r:id="rId28"/>
    <p:sldId id="273" r:id="rId29"/>
    <p:sldId id="279" r:id="rId30"/>
    <p:sldId id="280" r:id="rId31"/>
    <p:sldId id="295" r:id="rId32"/>
    <p:sldId id="296" r:id="rId33"/>
    <p:sldId id="297" r:id="rId34"/>
    <p:sldId id="298" r:id="rId35"/>
    <p:sldId id="294" r:id="rId36"/>
    <p:sldId id="269" r:id="rId37"/>
    <p:sldId id="282" r:id="rId38"/>
    <p:sldId id="263" r:id="rId39"/>
    <p:sldId id="286"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Rg st="1" end="40"/>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CCFF66"/>
    <a:srgbClr val="99FFCC"/>
    <a:srgbClr val="00CC00"/>
    <a:srgbClr val="008000"/>
    <a:srgbClr val="FFFFFF"/>
    <a:srgbClr val="FF5050"/>
    <a:srgbClr val="FF0000"/>
    <a:srgbClr val="0066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132" autoAdjust="0"/>
    <p:restoredTop sz="90453" autoAdjust="0"/>
  </p:normalViewPr>
  <p:slideViewPr>
    <p:cSldViewPr showGuides="1">
      <p:cViewPr varScale="1">
        <p:scale>
          <a:sx n="62" d="100"/>
          <a:sy n="62" d="100"/>
        </p:scale>
        <p:origin x="810" y="66"/>
      </p:cViewPr>
      <p:guideLst>
        <p:guide orient="horz" pos="2160"/>
        <p:guide pos="3840"/>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 r:id="rId17" collapse="1"/>
      <p:sld r:id="rId18" collapse="1"/>
      <p:sld r:id="rId19" collapse="1"/>
      <p:sld r:id="rId20" collapse="1"/>
      <p:sld r:id="rId21" collapse="1"/>
      <p:sld r:id="rId22" collapse="1"/>
      <p:sld r:id="rId23" collapse="1"/>
      <p:sld r:id="rId24" collapse="1"/>
      <p:sld r:id="rId25" collapse="1"/>
      <p:sld r:id="rId26" collapse="1"/>
      <p:sld r:id="rId27" collapse="1"/>
      <p:sld r:id="rId28" collapse="1"/>
      <p:sld r:id="rId29" collapse="1"/>
    </p:sldLst>
  </p:outlineViewPr>
  <p:notesTextViewPr>
    <p:cViewPr>
      <p:scale>
        <a:sx n="100" d="100"/>
        <a:sy n="100" d="100"/>
      </p:scale>
      <p:origin x="0" y="0"/>
    </p:cViewPr>
  </p:notesTextViewPr>
  <p:sorterViewPr>
    <p:cViewPr>
      <p:scale>
        <a:sx n="66" d="100"/>
        <a:sy n="66" d="100"/>
      </p:scale>
      <p:origin x="0" y="0"/>
    </p:cViewPr>
  </p:sorterViewPr>
  <p:notesViewPr>
    <p:cSldViewPr showGuides="1">
      <p:cViewPr varScale="1">
        <p:scale>
          <a:sx n="61" d="100"/>
          <a:sy n="61" d="100"/>
        </p:scale>
        <p:origin x="-2724" y="-5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handoutMaster" Target="handoutMasters/handoutMaster1.xml"/></Relationships>
</file>

<file path=ppt/_rels/viewProps.xml.rels><?xml version="1.0" encoding="UTF-8" standalone="yes"?>
<Relationships xmlns="http://schemas.openxmlformats.org/package/2006/relationships"><Relationship Id="rId8" Type="http://schemas.openxmlformats.org/officeDocument/2006/relationships/slide" Target="slides/slide8.xml"/><Relationship Id="rId13" Type="http://schemas.openxmlformats.org/officeDocument/2006/relationships/slide" Target="slides/slide16.xml"/><Relationship Id="rId18" Type="http://schemas.openxmlformats.org/officeDocument/2006/relationships/slide" Target="slides/slide23.xml"/><Relationship Id="rId26" Type="http://schemas.openxmlformats.org/officeDocument/2006/relationships/slide" Target="slides/slide36.xml"/><Relationship Id="rId3" Type="http://schemas.openxmlformats.org/officeDocument/2006/relationships/slide" Target="slides/slide3.xml"/><Relationship Id="rId21" Type="http://schemas.openxmlformats.org/officeDocument/2006/relationships/slide" Target="slides/slide26.xml"/><Relationship Id="rId7" Type="http://schemas.openxmlformats.org/officeDocument/2006/relationships/slide" Target="slides/slide7.xml"/><Relationship Id="rId12" Type="http://schemas.openxmlformats.org/officeDocument/2006/relationships/slide" Target="slides/slide15.xml"/><Relationship Id="rId17" Type="http://schemas.openxmlformats.org/officeDocument/2006/relationships/slide" Target="slides/slide20.xml"/><Relationship Id="rId25" Type="http://schemas.openxmlformats.org/officeDocument/2006/relationships/slide" Target="slides/slide30.xml"/><Relationship Id="rId2" Type="http://schemas.openxmlformats.org/officeDocument/2006/relationships/slide" Target="slides/slide2.xml"/><Relationship Id="rId16" Type="http://schemas.openxmlformats.org/officeDocument/2006/relationships/slide" Target="slides/slide19.xml"/><Relationship Id="rId20" Type="http://schemas.openxmlformats.org/officeDocument/2006/relationships/slide" Target="slides/slide25.xml"/><Relationship Id="rId29" Type="http://schemas.openxmlformats.org/officeDocument/2006/relationships/slide" Target="slides/slide39.xml"/><Relationship Id="rId1" Type="http://schemas.openxmlformats.org/officeDocument/2006/relationships/slide" Target="slides/slide1.xml"/><Relationship Id="rId6" Type="http://schemas.openxmlformats.org/officeDocument/2006/relationships/slide" Target="slides/slide6.xml"/><Relationship Id="rId11" Type="http://schemas.openxmlformats.org/officeDocument/2006/relationships/slide" Target="slides/slide14.xml"/><Relationship Id="rId24" Type="http://schemas.openxmlformats.org/officeDocument/2006/relationships/slide" Target="slides/slide29.xml"/><Relationship Id="rId5" Type="http://schemas.openxmlformats.org/officeDocument/2006/relationships/slide" Target="slides/slide5.xml"/><Relationship Id="rId15" Type="http://schemas.openxmlformats.org/officeDocument/2006/relationships/slide" Target="slides/slide18.xml"/><Relationship Id="rId23" Type="http://schemas.openxmlformats.org/officeDocument/2006/relationships/slide" Target="slides/slide28.xml"/><Relationship Id="rId28" Type="http://schemas.openxmlformats.org/officeDocument/2006/relationships/slide" Target="slides/slide38.xml"/><Relationship Id="rId10" Type="http://schemas.openxmlformats.org/officeDocument/2006/relationships/slide" Target="slides/slide12.xml"/><Relationship Id="rId19" Type="http://schemas.openxmlformats.org/officeDocument/2006/relationships/slide" Target="slides/slide24.xml"/><Relationship Id="rId4" Type="http://schemas.openxmlformats.org/officeDocument/2006/relationships/slide" Target="slides/slide4.xml"/><Relationship Id="rId9" Type="http://schemas.openxmlformats.org/officeDocument/2006/relationships/slide" Target="slides/slide9.xml"/><Relationship Id="rId14" Type="http://schemas.openxmlformats.org/officeDocument/2006/relationships/slide" Target="slides/slide17.xml"/><Relationship Id="rId22" Type="http://schemas.openxmlformats.org/officeDocument/2006/relationships/slide" Target="slides/slide27.xml"/><Relationship Id="rId27" Type="http://schemas.openxmlformats.org/officeDocument/2006/relationships/slide" Target="slides/slide3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130" name="Rectangle 1026"/>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ltLang="en-US"/>
          </a:p>
        </p:txBody>
      </p:sp>
      <p:sp>
        <p:nvSpPr>
          <p:cNvPr id="48131" name="Rectangle 1027"/>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en-US"/>
          </a:p>
        </p:txBody>
      </p:sp>
      <p:sp>
        <p:nvSpPr>
          <p:cNvPr id="48132" name="Rectangle 1028"/>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ltLang="en-US"/>
          </a:p>
        </p:txBody>
      </p:sp>
      <p:sp>
        <p:nvSpPr>
          <p:cNvPr id="48133" name="Rectangle 1029"/>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1CE9FFC6-FE68-4DFA-80BD-CD7EC56EC897}" type="slidenum">
              <a:rPr lang="en-US" altLang="en-US"/>
              <a:pPr/>
              <a:t>‹#›</a:t>
            </a:fld>
            <a:endParaRPr lang="en-US" alt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3E8CB9BE-7D67-4981-8C72-39A133858620}" type="slidenum">
              <a:rPr lang="en-US" altLang="en-US" smtClean="0"/>
              <a:pPr/>
              <a:t>‹#›</a:t>
            </a:fld>
            <a:endParaRPr lang="en-US" altLang="en-US"/>
          </a:p>
        </p:txBody>
      </p:sp>
    </p:spTree>
    <p:extLst>
      <p:ext uri="{BB962C8B-B14F-4D97-AF65-F5344CB8AC3E}">
        <p14:creationId xmlns:p14="http://schemas.microsoft.com/office/powerpoint/2010/main" val="579900094"/>
      </p:ext>
    </p:extLst>
  </p:cSld>
  <p:clrMapOvr>
    <a:masterClrMapping/>
  </p:clrMapOvr>
  <p:transition spd="slow">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1FEF74F7-F1D3-4641-8ACF-99958D64EBD1}" type="slidenum">
              <a:rPr lang="en-US" altLang="en-US" smtClean="0"/>
              <a:pPr/>
              <a:t>‹#›</a:t>
            </a:fld>
            <a:endParaRPr lang="en-US" altLang="en-US"/>
          </a:p>
        </p:txBody>
      </p:sp>
    </p:spTree>
    <p:extLst>
      <p:ext uri="{BB962C8B-B14F-4D97-AF65-F5344CB8AC3E}">
        <p14:creationId xmlns:p14="http://schemas.microsoft.com/office/powerpoint/2010/main" val="4188552171"/>
      </p:ext>
    </p:extLst>
  </p:cSld>
  <p:clrMapOvr>
    <a:masterClrMapping/>
  </p:clrMapOvr>
  <p:transition spd="slow">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86D81828-5F12-42EE-8CB7-66338408A9AD}" type="slidenum">
              <a:rPr lang="en-US" altLang="en-US" smtClean="0"/>
              <a:pPr/>
              <a:t>‹#›</a:t>
            </a:fld>
            <a:endParaRPr lang="en-US" altLang="en-US"/>
          </a:p>
        </p:txBody>
      </p:sp>
    </p:spTree>
    <p:extLst>
      <p:ext uri="{BB962C8B-B14F-4D97-AF65-F5344CB8AC3E}">
        <p14:creationId xmlns:p14="http://schemas.microsoft.com/office/powerpoint/2010/main" val="2328686573"/>
      </p:ext>
    </p:extLst>
  </p:cSld>
  <p:clrMapOvr>
    <a:masterClrMapping/>
  </p:clrMapOvr>
  <p:transition spd="slow">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p:cNvSpPr>
            <a:spLocks noGrp="1"/>
          </p:cNvSpPr>
          <p:nvPr>
            <p:ph type="dt" sz="half" idx="10"/>
          </p:nvPr>
        </p:nvSpPr>
        <p:spPr/>
        <p:txBody>
          <a:bodyPr/>
          <a:lstStyle/>
          <a:p>
            <a:endParaRPr lang="en-US" altLang="en-US"/>
          </a:p>
        </p:txBody>
      </p:sp>
      <p:sp>
        <p:nvSpPr>
          <p:cNvPr id="6" name="Footer Placeholder 5"/>
          <p:cNvSpPr>
            <a:spLocks noGrp="1"/>
          </p:cNvSpPr>
          <p:nvPr>
            <p:ph type="ftr" sz="quarter" idx="11"/>
          </p:nvPr>
        </p:nvSpPr>
        <p:spPr/>
        <p:txBody>
          <a:bodyPr/>
          <a:lstStyle/>
          <a:p>
            <a:endParaRPr lang="en-US" altLang="en-US"/>
          </a:p>
        </p:txBody>
      </p:sp>
      <p:sp>
        <p:nvSpPr>
          <p:cNvPr id="7" name="Slide Number Placeholder 6"/>
          <p:cNvSpPr>
            <a:spLocks noGrp="1"/>
          </p:cNvSpPr>
          <p:nvPr>
            <p:ph type="sldNum" sz="quarter" idx="12"/>
          </p:nvPr>
        </p:nvSpPr>
        <p:spPr/>
        <p:txBody>
          <a:bodyPr/>
          <a:lstStyle/>
          <a:p>
            <a:fld id="{FD39A696-C955-41D4-9058-182A897174E8}" type="slidenum">
              <a:rPr lang="en-US" altLang="en-US" smtClean="0"/>
              <a:pPr/>
              <a:t>‹#›</a:t>
            </a:fld>
            <a:endParaRPr lang="en-US" altLang="en-US"/>
          </a:p>
        </p:txBody>
      </p:sp>
    </p:spTree>
    <p:extLst>
      <p:ext uri="{BB962C8B-B14F-4D97-AF65-F5344CB8AC3E}">
        <p14:creationId xmlns:p14="http://schemas.microsoft.com/office/powerpoint/2010/main" val="4220131973"/>
      </p:ext>
    </p:extLst>
  </p:cSld>
  <p:clrMapOvr>
    <a:masterClrMapping/>
  </p:clrMapOvr>
  <p:transition spd="slow">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p:cNvSpPr>
            <a:spLocks noGrp="1"/>
          </p:cNvSpPr>
          <p:nvPr>
            <p:ph type="dt" sz="half" idx="10"/>
          </p:nvPr>
        </p:nvSpPr>
        <p:spPr/>
        <p:txBody>
          <a:bodyPr/>
          <a:lstStyle/>
          <a:p>
            <a:endParaRPr lang="en-US" altLang="en-US"/>
          </a:p>
        </p:txBody>
      </p:sp>
      <p:sp>
        <p:nvSpPr>
          <p:cNvPr id="8" name="Footer Placeholder 7"/>
          <p:cNvSpPr>
            <a:spLocks noGrp="1"/>
          </p:cNvSpPr>
          <p:nvPr>
            <p:ph type="ftr" sz="quarter" idx="11"/>
          </p:nvPr>
        </p:nvSpPr>
        <p:spPr/>
        <p:txBody>
          <a:bodyPr/>
          <a:lstStyle/>
          <a:p>
            <a:endParaRPr lang="en-US" altLang="en-US"/>
          </a:p>
        </p:txBody>
      </p:sp>
      <p:sp>
        <p:nvSpPr>
          <p:cNvPr id="9" name="Slide Number Placeholder 8"/>
          <p:cNvSpPr>
            <a:spLocks noGrp="1"/>
          </p:cNvSpPr>
          <p:nvPr>
            <p:ph type="sldNum" sz="quarter" idx="12"/>
          </p:nvPr>
        </p:nvSpPr>
        <p:spPr/>
        <p:txBody>
          <a:bodyPr/>
          <a:lstStyle/>
          <a:p>
            <a:fld id="{B19893BD-70FF-4597-87AA-9FEB34534D88}" type="slidenum">
              <a:rPr lang="en-US" altLang="en-US" smtClean="0"/>
              <a:pPr/>
              <a:t>‹#›</a:t>
            </a:fld>
            <a:endParaRPr lang="en-US" altLang="en-US"/>
          </a:p>
        </p:txBody>
      </p:sp>
    </p:spTree>
    <p:extLst>
      <p:ext uri="{BB962C8B-B14F-4D97-AF65-F5344CB8AC3E}">
        <p14:creationId xmlns:p14="http://schemas.microsoft.com/office/powerpoint/2010/main" val="1260785085"/>
      </p:ext>
    </p:extLst>
  </p:cSld>
  <p:clrMapOvr>
    <a:masterClrMapping/>
  </p:clrMapOvr>
  <p:transition spd="slow">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Date Placeholder 2"/>
          <p:cNvSpPr>
            <a:spLocks noGrp="1"/>
          </p:cNvSpPr>
          <p:nvPr>
            <p:ph type="dt" sz="half" idx="10"/>
          </p:nvPr>
        </p:nvSpPr>
        <p:spPr/>
        <p:txBody>
          <a:bodyPr/>
          <a:lstStyle/>
          <a:p>
            <a:endParaRPr lang="en-US" altLang="en-US"/>
          </a:p>
        </p:txBody>
      </p:sp>
      <p:sp>
        <p:nvSpPr>
          <p:cNvPr id="4" name="Footer Placeholder 3"/>
          <p:cNvSpPr>
            <a:spLocks noGrp="1"/>
          </p:cNvSpPr>
          <p:nvPr>
            <p:ph type="ftr" sz="quarter" idx="11"/>
          </p:nvPr>
        </p:nvSpPr>
        <p:spPr/>
        <p:txBody>
          <a:bodyPr/>
          <a:lstStyle/>
          <a:p>
            <a:endParaRPr lang="en-US" altLang="en-US"/>
          </a:p>
        </p:txBody>
      </p:sp>
      <p:sp>
        <p:nvSpPr>
          <p:cNvPr id="5" name="Slide Number Placeholder 4"/>
          <p:cNvSpPr>
            <a:spLocks noGrp="1"/>
          </p:cNvSpPr>
          <p:nvPr>
            <p:ph type="sldNum" sz="quarter" idx="12"/>
          </p:nvPr>
        </p:nvSpPr>
        <p:spPr/>
        <p:txBody>
          <a:bodyPr/>
          <a:lstStyle/>
          <a:p>
            <a:fld id="{AE4CE40F-C795-4651-B6E8-FA3C61392E55}" type="slidenum">
              <a:rPr lang="en-US" altLang="en-US" smtClean="0"/>
              <a:pPr/>
              <a:t>‹#›</a:t>
            </a:fld>
            <a:endParaRPr lang="en-US" altLang="en-US"/>
          </a:p>
        </p:txBody>
      </p:sp>
    </p:spTree>
    <p:extLst>
      <p:ext uri="{BB962C8B-B14F-4D97-AF65-F5344CB8AC3E}">
        <p14:creationId xmlns:p14="http://schemas.microsoft.com/office/powerpoint/2010/main" val="4209784424"/>
      </p:ext>
    </p:extLst>
  </p:cSld>
  <p:clrMapOvr>
    <a:masterClrMapping/>
  </p:clrMapOvr>
  <p:transition spd="slow">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ltLang="en-US"/>
          </a:p>
        </p:txBody>
      </p:sp>
      <p:sp>
        <p:nvSpPr>
          <p:cNvPr id="3" name="Footer Placeholder 2"/>
          <p:cNvSpPr>
            <a:spLocks noGrp="1"/>
          </p:cNvSpPr>
          <p:nvPr>
            <p:ph type="ftr" sz="quarter" idx="11"/>
          </p:nvPr>
        </p:nvSpPr>
        <p:spPr/>
        <p:txBody>
          <a:bodyPr/>
          <a:lstStyle/>
          <a:p>
            <a:endParaRPr lang="en-US" altLang="en-US"/>
          </a:p>
        </p:txBody>
      </p:sp>
      <p:sp>
        <p:nvSpPr>
          <p:cNvPr id="4" name="Slide Number Placeholder 3"/>
          <p:cNvSpPr>
            <a:spLocks noGrp="1"/>
          </p:cNvSpPr>
          <p:nvPr>
            <p:ph type="sldNum" sz="quarter" idx="12"/>
          </p:nvPr>
        </p:nvSpPr>
        <p:spPr/>
        <p:txBody>
          <a:bodyPr/>
          <a:lstStyle/>
          <a:p>
            <a:fld id="{6B5E5645-8CD5-4353-A2AD-2FD8552FC6A2}" type="slidenum">
              <a:rPr lang="en-US" altLang="en-US" smtClean="0"/>
              <a:pPr/>
              <a:t>‹#›</a:t>
            </a:fld>
            <a:endParaRPr lang="en-US" altLang="en-US"/>
          </a:p>
        </p:txBody>
      </p:sp>
    </p:spTree>
    <p:extLst>
      <p:ext uri="{BB962C8B-B14F-4D97-AF65-F5344CB8AC3E}">
        <p14:creationId xmlns:p14="http://schemas.microsoft.com/office/powerpoint/2010/main" val="1319658269"/>
      </p:ext>
    </p:extLst>
  </p:cSld>
  <p:clrMapOvr>
    <a:masterClrMapping/>
  </p:clrMapOvr>
  <p:transition spd="slow">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ltLang="en-US"/>
          </a:p>
        </p:txBody>
      </p:sp>
      <p:sp>
        <p:nvSpPr>
          <p:cNvPr id="6" name="Footer Placeholder 5"/>
          <p:cNvSpPr>
            <a:spLocks noGrp="1"/>
          </p:cNvSpPr>
          <p:nvPr>
            <p:ph type="ftr" sz="quarter" idx="11"/>
          </p:nvPr>
        </p:nvSpPr>
        <p:spPr/>
        <p:txBody>
          <a:bodyPr/>
          <a:lstStyle/>
          <a:p>
            <a:endParaRPr lang="en-US" altLang="en-US"/>
          </a:p>
        </p:txBody>
      </p:sp>
      <p:sp>
        <p:nvSpPr>
          <p:cNvPr id="7" name="Slide Number Placeholder 6"/>
          <p:cNvSpPr>
            <a:spLocks noGrp="1"/>
          </p:cNvSpPr>
          <p:nvPr>
            <p:ph type="sldNum" sz="quarter" idx="12"/>
          </p:nvPr>
        </p:nvSpPr>
        <p:spPr/>
        <p:txBody>
          <a:bodyPr/>
          <a:lstStyle/>
          <a:p>
            <a:fld id="{E5DC2915-1F2F-47BB-BDDD-ABDC23A4739F}" type="slidenum">
              <a:rPr lang="en-US" altLang="en-US" smtClean="0"/>
              <a:pPr/>
              <a:t>‹#›</a:t>
            </a:fld>
            <a:endParaRPr lang="en-US" altLang="en-US"/>
          </a:p>
        </p:txBody>
      </p:sp>
    </p:spTree>
    <p:extLst>
      <p:ext uri="{BB962C8B-B14F-4D97-AF65-F5344CB8AC3E}">
        <p14:creationId xmlns:p14="http://schemas.microsoft.com/office/powerpoint/2010/main" val="2547046152"/>
      </p:ext>
    </p:extLst>
  </p:cSld>
  <p:clrMapOvr>
    <a:masterClrMapping/>
  </p:clrMapOvr>
  <p:transition spd="slow">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ltLang="en-US"/>
          </a:p>
        </p:txBody>
      </p:sp>
      <p:sp>
        <p:nvSpPr>
          <p:cNvPr id="6" name="Footer Placeholder 5"/>
          <p:cNvSpPr>
            <a:spLocks noGrp="1"/>
          </p:cNvSpPr>
          <p:nvPr>
            <p:ph type="ftr" sz="quarter" idx="11"/>
          </p:nvPr>
        </p:nvSpPr>
        <p:spPr/>
        <p:txBody>
          <a:bodyPr/>
          <a:lstStyle/>
          <a:p>
            <a:endParaRPr lang="en-US" altLang="en-US"/>
          </a:p>
        </p:txBody>
      </p:sp>
      <p:sp>
        <p:nvSpPr>
          <p:cNvPr id="7" name="Slide Number Placeholder 6"/>
          <p:cNvSpPr>
            <a:spLocks noGrp="1"/>
          </p:cNvSpPr>
          <p:nvPr>
            <p:ph type="sldNum" sz="quarter" idx="12"/>
          </p:nvPr>
        </p:nvSpPr>
        <p:spPr/>
        <p:txBody>
          <a:bodyPr/>
          <a:lstStyle/>
          <a:p>
            <a:fld id="{A5FE4220-957F-4CB6-B0E2-68A1E93325C2}" type="slidenum">
              <a:rPr lang="en-US" altLang="en-US" smtClean="0"/>
              <a:pPr/>
              <a:t>‹#›</a:t>
            </a:fld>
            <a:endParaRPr lang="en-US" altLang="en-US"/>
          </a:p>
        </p:txBody>
      </p:sp>
    </p:spTree>
    <p:extLst>
      <p:ext uri="{BB962C8B-B14F-4D97-AF65-F5344CB8AC3E}">
        <p14:creationId xmlns:p14="http://schemas.microsoft.com/office/powerpoint/2010/main" val="1499883406"/>
      </p:ext>
    </p:extLst>
  </p:cSld>
  <p:clrMapOvr>
    <a:masterClrMapping/>
  </p:clrMapOvr>
  <p:transition spd="slow">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FC91FE89-EE16-4599-AA3E-E1B96B604E9B}" type="slidenum">
              <a:rPr lang="en-US" altLang="en-US" smtClean="0"/>
              <a:pPr/>
              <a:t>‹#›</a:t>
            </a:fld>
            <a:endParaRPr lang="en-US" altLang="en-US"/>
          </a:p>
        </p:txBody>
      </p:sp>
    </p:spTree>
    <p:extLst>
      <p:ext uri="{BB962C8B-B14F-4D97-AF65-F5344CB8AC3E}">
        <p14:creationId xmlns:p14="http://schemas.microsoft.com/office/powerpoint/2010/main" val="3285881759"/>
      </p:ext>
    </p:extLst>
  </p:cSld>
  <p:clrMapOvr>
    <a:masterClrMapping/>
  </p:clrMapOvr>
  <p:transition spd="slow">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907155BA-1C7C-4EA1-8343-3077013A1094}" type="slidenum">
              <a:rPr lang="en-US" altLang="en-US" smtClean="0"/>
              <a:pPr/>
              <a:t>‹#›</a:t>
            </a:fld>
            <a:endParaRPr lang="en-US" altLang="en-US"/>
          </a:p>
        </p:txBody>
      </p:sp>
    </p:spTree>
    <p:extLst>
      <p:ext uri="{BB962C8B-B14F-4D97-AF65-F5344CB8AC3E}">
        <p14:creationId xmlns:p14="http://schemas.microsoft.com/office/powerpoint/2010/main" val="777337779"/>
      </p:ext>
    </p:extLst>
  </p:cSld>
  <p:clrMapOvr>
    <a:masterClrMapping/>
  </p:clrMapOvr>
  <p:transition spd="slow">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endParaRPr lang="en-CA"/>
          </a:p>
        </p:txBody>
      </p:sp>
      <p:sp>
        <p:nvSpPr>
          <p:cNvPr id="3" name="SmartArt Placeholder 2"/>
          <p:cNvSpPr>
            <a:spLocks noGrp="1"/>
          </p:cNvSpPr>
          <p:nvPr>
            <p:ph type="dgm" idx="1"/>
          </p:nvPr>
        </p:nvSpPr>
        <p:spPr>
          <a:xfrm>
            <a:off x="914400" y="1981200"/>
            <a:ext cx="10363200" cy="4114800"/>
          </a:xfrm>
        </p:spPr>
        <p:txBody>
          <a:bodyPr/>
          <a:lstStyle/>
          <a:p>
            <a:endParaRPr lang="en-CA"/>
          </a:p>
        </p:txBody>
      </p:sp>
      <p:sp>
        <p:nvSpPr>
          <p:cNvPr id="4" name="Date Placeholder 3"/>
          <p:cNvSpPr>
            <a:spLocks noGrp="1"/>
          </p:cNvSpPr>
          <p:nvPr>
            <p:ph type="dt" sz="half" idx="10"/>
          </p:nvPr>
        </p:nvSpPr>
        <p:spPr>
          <a:xfrm>
            <a:off x="914400" y="6248400"/>
            <a:ext cx="2540000" cy="457200"/>
          </a:xfrm>
        </p:spPr>
        <p:txBody>
          <a:bodyPr/>
          <a:lstStyle>
            <a:lvl1pPr>
              <a:defRPr/>
            </a:lvl1pPr>
          </a:lstStyle>
          <a:p>
            <a:endParaRPr lang="en-US" altLang="en-US"/>
          </a:p>
        </p:txBody>
      </p:sp>
      <p:sp>
        <p:nvSpPr>
          <p:cNvPr id="5" name="Footer Placeholder 4"/>
          <p:cNvSpPr>
            <a:spLocks noGrp="1"/>
          </p:cNvSpPr>
          <p:nvPr>
            <p:ph type="ftr" sz="quarter" idx="11"/>
          </p:nvPr>
        </p:nvSpPr>
        <p:spPr>
          <a:xfrm>
            <a:off x="4165600" y="6248400"/>
            <a:ext cx="3860800" cy="457200"/>
          </a:xfrm>
        </p:spPr>
        <p:txBody>
          <a:bodyPr/>
          <a:lstStyle>
            <a:lvl1pPr>
              <a:defRPr/>
            </a:lvl1pPr>
          </a:lstStyle>
          <a:p>
            <a:endParaRPr lang="en-US" altLang="en-US"/>
          </a:p>
        </p:txBody>
      </p:sp>
      <p:sp>
        <p:nvSpPr>
          <p:cNvPr id="6" name="Slide Number Placeholder 5"/>
          <p:cNvSpPr>
            <a:spLocks noGrp="1"/>
          </p:cNvSpPr>
          <p:nvPr>
            <p:ph type="sldNum" sz="quarter" idx="12"/>
          </p:nvPr>
        </p:nvSpPr>
        <p:spPr>
          <a:xfrm>
            <a:off x="8737600" y="6248400"/>
            <a:ext cx="2540000" cy="457200"/>
          </a:xfrm>
        </p:spPr>
        <p:txBody>
          <a:bodyPr/>
          <a:lstStyle>
            <a:lvl1pPr>
              <a:defRPr/>
            </a:lvl1pPr>
          </a:lstStyle>
          <a:p>
            <a:fld id="{F932DF00-350B-4497-836F-25EAF44EBF63}" type="slidenum">
              <a:rPr lang="en-US" altLang="en-US"/>
              <a:pPr/>
              <a:t>‹#›</a:t>
            </a:fld>
            <a:endParaRPr lang="en-US" altLang="en-US"/>
          </a:p>
        </p:txBody>
      </p:sp>
    </p:spTree>
    <p:extLst>
      <p:ext uri="{BB962C8B-B14F-4D97-AF65-F5344CB8AC3E}">
        <p14:creationId xmlns:p14="http://schemas.microsoft.com/office/powerpoint/2010/main" val="2516080374"/>
      </p:ext>
    </p:extLst>
  </p:cSld>
  <p:clrMapOvr>
    <a:masterClrMapping/>
  </p:clrMapOvr>
  <p:transition spd="slow" advClick="0" advTm="15000">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778431-F490-4DBB-A0B4-BDB5CF94650C}" type="slidenum">
              <a:rPr lang="en-US" altLang="en-US" smtClean="0"/>
              <a:pPr/>
              <a:t>‹#›</a:t>
            </a:fld>
            <a:endParaRPr lang="en-US" altLang="en-US"/>
          </a:p>
        </p:txBody>
      </p:sp>
    </p:spTree>
    <p:extLst>
      <p:ext uri="{BB962C8B-B14F-4D97-AF65-F5344CB8AC3E}">
        <p14:creationId xmlns:p14="http://schemas.microsoft.com/office/powerpoint/2010/main" val="1158201078"/>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Lst>
  <p:transition spd="slow">
    <p:random/>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81000" y="342900"/>
            <a:ext cx="11430000" cy="6172200"/>
          </a:xfrm>
          <a:solidFill>
            <a:schemeClr val="accent6">
              <a:lumMod val="60000"/>
              <a:lumOff val="40000"/>
            </a:schemeClr>
          </a:solidFill>
          <a:ln>
            <a:solidFill>
              <a:srgbClr val="006666"/>
            </a:solidFill>
            <a:miter lim="800000"/>
            <a:headEnd/>
            <a:tailEnd/>
          </a:ln>
        </p:spPr>
        <p:txBody>
          <a:bodyPr anchor="ctr"/>
          <a:lstStyle/>
          <a:p>
            <a:r>
              <a:rPr lang="en-US" altLang="en-US" sz="12000" u="sng" dirty="0">
                <a:latin typeface="Britannic Bold" panose="020B0903060703020204" pitchFamily="34" charset="0"/>
              </a:rPr>
              <a:t>Learning Difficulties</a:t>
            </a:r>
            <a:r>
              <a:rPr lang="en-US" altLang="en-US" sz="12000" dirty="0">
                <a:latin typeface="Britannic Bold" panose="020B0903060703020204" pitchFamily="34" charset="0"/>
              </a:rPr>
              <a:t>:</a:t>
            </a:r>
            <a:br>
              <a:rPr lang="en-US" altLang="en-US" sz="12000" dirty="0">
                <a:latin typeface="Britannic Bold" panose="020B0903060703020204" pitchFamily="34" charset="0"/>
              </a:rPr>
            </a:br>
            <a:r>
              <a:rPr lang="en-US" altLang="en-US" sz="8000" dirty="0">
                <a:latin typeface="Antique Oakland" pitchFamily="34" charset="0"/>
              </a:rPr>
              <a:t>the hidden learning problems</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026"/>
          <p:cNvSpPr>
            <a:spLocks noGrp="1" noChangeArrowheads="1"/>
          </p:cNvSpPr>
          <p:nvPr>
            <p:ph type="title"/>
          </p:nvPr>
        </p:nvSpPr>
        <p:spPr>
          <a:xfrm>
            <a:off x="838200" y="278207"/>
            <a:ext cx="8839200" cy="874714"/>
          </a:xfrm>
          <a:solidFill>
            <a:schemeClr val="accent6">
              <a:lumMod val="60000"/>
              <a:lumOff val="40000"/>
            </a:schemeClr>
          </a:solidFill>
          <a:ln>
            <a:solidFill>
              <a:schemeClr val="tx1"/>
            </a:solidFill>
          </a:ln>
        </p:spPr>
        <p:txBody>
          <a:bodyPr>
            <a:normAutofit/>
          </a:bodyPr>
          <a:lstStyle/>
          <a:p>
            <a:r>
              <a:rPr lang="en-US" altLang="en-US" b="1" dirty="0">
                <a:latin typeface="Antique Oakland" pitchFamily="34" charset="0"/>
              </a:rPr>
              <a:t>Common Misconceptions about LDs</a:t>
            </a:r>
          </a:p>
        </p:txBody>
      </p:sp>
      <p:sp>
        <p:nvSpPr>
          <p:cNvPr id="17411" name="Rectangle 1027"/>
          <p:cNvSpPr>
            <a:spLocks noGrp="1" noChangeArrowheads="1"/>
          </p:cNvSpPr>
          <p:nvPr>
            <p:ph idx="1"/>
          </p:nvPr>
        </p:nvSpPr>
        <p:spPr>
          <a:xfrm>
            <a:off x="865239" y="4173614"/>
            <a:ext cx="5638800" cy="2391341"/>
          </a:xfrm>
          <a:solidFill>
            <a:schemeClr val="accent6">
              <a:lumMod val="60000"/>
              <a:lumOff val="40000"/>
            </a:schemeClr>
          </a:solidFill>
          <a:ln>
            <a:solidFill>
              <a:schemeClr val="tx1"/>
            </a:solidFill>
            <a:miter lim="800000"/>
            <a:headEnd/>
            <a:tailEnd/>
          </a:ln>
        </p:spPr>
        <p:txBody>
          <a:bodyPr>
            <a:noAutofit/>
          </a:bodyPr>
          <a:lstStyle/>
          <a:p>
            <a:pPr>
              <a:lnSpc>
                <a:spcPct val="90000"/>
              </a:lnSpc>
              <a:buFontTx/>
              <a:buNone/>
            </a:pPr>
            <a:r>
              <a:rPr lang="en-US" altLang="en-US" sz="4000" dirty="0"/>
              <a:t>"After I give the instructions, he sits there and stares at his paper. He is </a:t>
            </a:r>
            <a:r>
              <a:rPr lang="en-US" altLang="en-US" sz="4000" u="sng" dirty="0"/>
              <a:t>not motivated</a:t>
            </a:r>
            <a:r>
              <a:rPr lang="en-US" altLang="en-US" sz="4000" dirty="0"/>
              <a:t>." </a:t>
            </a:r>
          </a:p>
        </p:txBody>
      </p:sp>
      <p:sp>
        <p:nvSpPr>
          <p:cNvPr id="17412" name="Rectangle 1028"/>
          <p:cNvSpPr>
            <a:spLocks noChangeAspect="1" noChangeArrowheads="1"/>
          </p:cNvSpPr>
          <p:nvPr/>
        </p:nvSpPr>
        <p:spPr bwMode="auto">
          <a:xfrm>
            <a:off x="6248400" y="1231898"/>
            <a:ext cx="5334000" cy="2362201"/>
          </a:xfrm>
          <a:prstGeom prst="rect">
            <a:avLst/>
          </a:prstGeom>
          <a:solidFill>
            <a:schemeClr val="accent6">
              <a:lumMod val="60000"/>
              <a:lumOff val="40000"/>
            </a:schemeClr>
          </a:solidFill>
          <a:ln w="9525">
            <a:solidFill>
              <a:schemeClr val="tx1"/>
            </a:solidFill>
            <a:miter lim="800000"/>
            <a:headEnd/>
            <a:tailEnd/>
          </a:ln>
          <a:effectLst/>
        </p:spPr>
        <p:txBody>
          <a:bodyPr wrap="none" anchor="ctr"/>
          <a:lstStyle/>
          <a:p>
            <a:pPr algn="ctr"/>
            <a:r>
              <a:rPr lang="en-US" altLang="en-US" sz="3600" dirty="0"/>
              <a:t>"He has the ability. </a:t>
            </a:r>
          </a:p>
          <a:p>
            <a:pPr algn="ctr"/>
            <a:r>
              <a:rPr lang="en-US" altLang="en-US" sz="3600" dirty="0"/>
              <a:t>If he just tried harder, he </a:t>
            </a:r>
          </a:p>
          <a:p>
            <a:pPr algn="ctr"/>
            <a:r>
              <a:rPr lang="en-US" altLang="en-US" sz="3600" dirty="0"/>
              <a:t>could do it. He </a:t>
            </a:r>
            <a:r>
              <a:rPr lang="en-US" altLang="en-US" sz="3600" u="sng" dirty="0"/>
              <a:t>chooses not </a:t>
            </a:r>
          </a:p>
          <a:p>
            <a:pPr algn="ctr"/>
            <a:r>
              <a:rPr lang="en-US" altLang="en-US" sz="3600" u="sng" dirty="0"/>
              <a:t>to do the work</a:t>
            </a:r>
            <a:r>
              <a:rPr lang="en-US" altLang="en-US" sz="3600" dirty="0"/>
              <a:t>."</a:t>
            </a:r>
          </a:p>
        </p:txBody>
      </p:sp>
      <p:sp>
        <p:nvSpPr>
          <p:cNvPr id="17413" name="Rectangle 1029"/>
          <p:cNvSpPr>
            <a:spLocks noChangeArrowheads="1"/>
          </p:cNvSpPr>
          <p:nvPr/>
        </p:nvSpPr>
        <p:spPr bwMode="auto">
          <a:xfrm>
            <a:off x="838200" y="1295399"/>
            <a:ext cx="5226908" cy="2743201"/>
          </a:xfrm>
          <a:prstGeom prst="rect">
            <a:avLst/>
          </a:prstGeom>
          <a:solidFill>
            <a:schemeClr val="accent6">
              <a:lumMod val="60000"/>
              <a:lumOff val="40000"/>
            </a:schemeClr>
          </a:solidFill>
          <a:ln w="9525">
            <a:solidFill>
              <a:schemeClr val="tx1"/>
            </a:solidFill>
            <a:miter lim="800000"/>
            <a:headEnd/>
            <a:tailEnd/>
          </a:ln>
          <a:effectLst/>
        </p:spPr>
        <p:txBody>
          <a:bodyPr wrap="none" anchor="ctr"/>
          <a:lstStyle/>
          <a:p>
            <a:pPr algn="ctr"/>
            <a:r>
              <a:rPr lang="en-US" altLang="en-US" sz="4400" dirty="0"/>
              <a:t>"If she would </a:t>
            </a:r>
            <a:r>
              <a:rPr lang="en-US" altLang="en-US" sz="4400" u="sng" dirty="0"/>
              <a:t>just</a:t>
            </a:r>
            <a:r>
              <a:rPr lang="en-US" altLang="en-US" sz="4400" dirty="0"/>
              <a:t> </a:t>
            </a:r>
          </a:p>
          <a:p>
            <a:pPr algn="ctr"/>
            <a:r>
              <a:rPr lang="en-US" altLang="en-US" sz="4400" u="sng" dirty="0"/>
              <a:t>pay attention</a:t>
            </a:r>
            <a:r>
              <a:rPr lang="en-US" altLang="en-US" sz="4400" dirty="0"/>
              <a:t>, </a:t>
            </a:r>
          </a:p>
          <a:p>
            <a:pPr algn="ctr"/>
            <a:r>
              <a:rPr lang="en-US" altLang="en-US" sz="4400" dirty="0"/>
              <a:t>she would get it."</a:t>
            </a:r>
          </a:p>
        </p:txBody>
      </p:sp>
      <p:pic>
        <p:nvPicPr>
          <p:cNvPr id="17416" name="Picture 1032" descr="C:\Documents and Settings\Owner\My Documents\LDABC\LDABC-WL\Public Awareness &amp; Advocacy\LD Awareness\throughachildseyes_thum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1400" y="3736779"/>
            <a:ext cx="3435774" cy="284301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p14:dur="250">
        <p:pull/>
      </p:transition>
    </mc:Choice>
    <mc:Fallback xmlns="">
      <p:transition>
        <p:pull/>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7410"/>
                                        </p:tgtEl>
                                        <p:attrNameLst>
                                          <p:attrName>style.visibility</p:attrName>
                                        </p:attrNameLst>
                                      </p:cBhvr>
                                      <p:to>
                                        <p:strVal val="visible"/>
                                      </p:to>
                                    </p:set>
                                    <p:animEffect transition="in" filter="wipe(down)">
                                      <p:cBhvr>
                                        <p:cTn id="7" dur="500"/>
                                        <p:tgtEl>
                                          <p:spTgt spid="1741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7413"/>
                                        </p:tgtEl>
                                        <p:attrNameLst>
                                          <p:attrName>style.visibility</p:attrName>
                                        </p:attrNameLst>
                                      </p:cBhvr>
                                      <p:to>
                                        <p:strVal val="visible"/>
                                      </p:to>
                                    </p:set>
                                    <p:animEffect transition="in" filter="fade">
                                      <p:cBhvr>
                                        <p:cTn id="12" dur="1000"/>
                                        <p:tgtEl>
                                          <p:spTgt spid="17413"/>
                                        </p:tgtEl>
                                      </p:cBhvr>
                                    </p:animEffect>
                                    <p:anim calcmode="lin" valueType="num">
                                      <p:cBhvr>
                                        <p:cTn id="13" dur="1000" fill="hold"/>
                                        <p:tgtEl>
                                          <p:spTgt spid="17413"/>
                                        </p:tgtEl>
                                        <p:attrNameLst>
                                          <p:attrName>ppt_x</p:attrName>
                                        </p:attrNameLst>
                                      </p:cBhvr>
                                      <p:tavLst>
                                        <p:tav tm="0">
                                          <p:val>
                                            <p:strVal val="#ppt_x"/>
                                          </p:val>
                                        </p:tav>
                                        <p:tav tm="100000">
                                          <p:val>
                                            <p:strVal val="#ppt_x"/>
                                          </p:val>
                                        </p:tav>
                                      </p:tavLst>
                                    </p:anim>
                                    <p:anim calcmode="lin" valueType="num">
                                      <p:cBhvr>
                                        <p:cTn id="14" dur="1000" fill="hold"/>
                                        <p:tgtEl>
                                          <p:spTgt spid="1741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7412"/>
                                        </p:tgtEl>
                                        <p:attrNameLst>
                                          <p:attrName>style.visibility</p:attrName>
                                        </p:attrNameLst>
                                      </p:cBhvr>
                                      <p:to>
                                        <p:strVal val="visible"/>
                                      </p:to>
                                    </p:set>
                                    <p:anim calcmode="lin" valueType="num">
                                      <p:cBhvr additive="base">
                                        <p:cTn id="19" dur="500" fill="hold"/>
                                        <p:tgtEl>
                                          <p:spTgt spid="17412"/>
                                        </p:tgtEl>
                                        <p:attrNameLst>
                                          <p:attrName>ppt_x</p:attrName>
                                        </p:attrNameLst>
                                      </p:cBhvr>
                                      <p:tavLst>
                                        <p:tav tm="0">
                                          <p:val>
                                            <p:strVal val="#ppt_x"/>
                                          </p:val>
                                        </p:tav>
                                        <p:tav tm="100000">
                                          <p:val>
                                            <p:strVal val="#ppt_x"/>
                                          </p:val>
                                        </p:tav>
                                      </p:tavLst>
                                    </p:anim>
                                    <p:anim calcmode="lin" valueType="num">
                                      <p:cBhvr additive="base">
                                        <p:cTn id="20" dur="500" fill="hold"/>
                                        <p:tgtEl>
                                          <p:spTgt spid="1741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7411">
                                            <p:bg/>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7411">
                                            <p:txEl>
                                              <p:pRg st="0" end="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21" presetClass="entr" presetSubtype="1" fill="hold" nodeType="clickEffect">
                                  <p:stCondLst>
                                    <p:cond delay="0"/>
                                  </p:stCondLst>
                                  <p:childTnLst>
                                    <p:set>
                                      <p:cBhvr>
                                        <p:cTn id="32" dur="1" fill="hold">
                                          <p:stCondLst>
                                            <p:cond delay="0"/>
                                          </p:stCondLst>
                                        </p:cTn>
                                        <p:tgtEl>
                                          <p:spTgt spid="17416"/>
                                        </p:tgtEl>
                                        <p:attrNameLst>
                                          <p:attrName>style.visibility</p:attrName>
                                        </p:attrNameLst>
                                      </p:cBhvr>
                                      <p:to>
                                        <p:strVal val="visible"/>
                                      </p:to>
                                    </p:set>
                                    <p:animEffect transition="in" filter="wheel(1)">
                                      <p:cBhvr>
                                        <p:cTn id="33" dur="2000"/>
                                        <p:tgtEl>
                                          <p:spTgt spid="174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animBg="1"/>
      <p:bldP spid="17411" grpId="0" build="p" animBg="1"/>
      <p:bldP spid="17412" grpId="0" animBg="1"/>
      <p:bldP spid="1741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Documents and Settings\Owner\My Documents\LDABC\LDABC-WL\Public Awareness &amp; Advocacy\LD Awareness\wheelchairsil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4916" y="751075"/>
            <a:ext cx="3479800" cy="51816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3075" name="Rectangle 3"/>
          <p:cNvSpPr>
            <a:spLocks noGrp="1" noChangeArrowheads="1"/>
          </p:cNvSpPr>
          <p:nvPr>
            <p:ph type="title" idx="4294967295"/>
          </p:nvPr>
        </p:nvSpPr>
        <p:spPr>
          <a:xfrm>
            <a:off x="762000" y="609600"/>
            <a:ext cx="6685116" cy="5475475"/>
          </a:xfrm>
          <a:prstGeom prst="roundRect">
            <a:avLst/>
          </a:prstGeom>
          <a:solidFill>
            <a:schemeClr val="accent6">
              <a:lumMod val="60000"/>
              <a:lumOff val="40000"/>
            </a:schemeClr>
          </a:solidFill>
          <a:ln>
            <a:solidFill>
              <a:schemeClr val="accent6">
                <a:lumMod val="75000"/>
              </a:schemeClr>
            </a:solidFill>
          </a:ln>
        </p:spPr>
        <p:txBody>
          <a:bodyPr lIns="548640" anchor="t">
            <a:normAutofit fontScale="90000"/>
          </a:bodyPr>
          <a:lstStyle/>
          <a:p>
            <a:r>
              <a:rPr lang="en-US" altLang="en-US" sz="6000" b="1" dirty="0">
                <a:ln>
                  <a:solidFill>
                    <a:sysClr val="windowText" lastClr="000000"/>
                  </a:solidFill>
                </a:ln>
                <a:latin typeface="Antique Oakland" pitchFamily="34" charset="0"/>
              </a:rPr>
              <a:t>We know this person has a problem.</a:t>
            </a:r>
            <a:br>
              <a:rPr lang="en-US" altLang="en-US" sz="6000" b="1" dirty="0">
                <a:ln>
                  <a:solidFill>
                    <a:sysClr val="windowText" lastClr="000000"/>
                  </a:solidFill>
                </a:ln>
                <a:latin typeface="Antique Oakland" pitchFamily="34" charset="0"/>
              </a:rPr>
            </a:br>
            <a:br>
              <a:rPr lang="en-US" altLang="en-US" sz="6000" dirty="0">
                <a:ln>
                  <a:solidFill>
                    <a:sysClr val="windowText" lastClr="000000"/>
                  </a:solidFill>
                </a:ln>
                <a:latin typeface="Antique Oakland" pitchFamily="34" charset="0"/>
              </a:rPr>
            </a:br>
            <a:r>
              <a:rPr lang="en-US" altLang="en-US" sz="6000" b="1" dirty="0">
                <a:ln>
                  <a:solidFill>
                    <a:sysClr val="windowText" lastClr="000000"/>
                  </a:solidFill>
                </a:ln>
                <a:latin typeface="Antique Oakland" pitchFamily="34" charset="0"/>
              </a:rPr>
              <a:t>We can see the disability.</a:t>
            </a:r>
          </a:p>
        </p:txBody>
      </p:sp>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Documents and Settings\Owner\My Documents\LDABC\LDABC-WL\Public Awareness &amp; Advocacy\LD Awareness\math_disabiliti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05600" y="3344069"/>
            <a:ext cx="4544121" cy="307736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4099" name="Picture 3" descr="C:\Documents and Settings\Owner\My Documents\LDABC\LDABC-WL\Public Awareness &amp; Advocacy\LD Awareness\05_DISABILITI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8237" y="226218"/>
            <a:ext cx="4652963" cy="309721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4100" name="Rectangle 4"/>
          <p:cNvSpPr>
            <a:spLocks noGrp="1" noChangeArrowheads="1"/>
          </p:cNvSpPr>
          <p:nvPr>
            <p:ph type="title" idx="4294967295"/>
          </p:nvPr>
        </p:nvSpPr>
        <p:spPr>
          <a:xfrm>
            <a:off x="6572248" y="441324"/>
            <a:ext cx="5153025" cy="2667000"/>
          </a:xfrm>
          <a:solidFill>
            <a:schemeClr val="accent6">
              <a:lumMod val="60000"/>
              <a:lumOff val="40000"/>
            </a:schemeClr>
          </a:solidFill>
          <a:ln>
            <a:solidFill>
              <a:schemeClr val="tx1"/>
            </a:solidFill>
            <a:miter lim="800000"/>
            <a:headEnd/>
            <a:tailEnd/>
          </a:ln>
        </p:spPr>
        <p:txBody>
          <a:bodyPr>
            <a:normAutofit/>
          </a:bodyPr>
          <a:lstStyle/>
          <a:p>
            <a:r>
              <a:rPr lang="en-US" altLang="en-US" sz="6000" b="1" dirty="0"/>
              <a:t>These difficulties are not visible,</a:t>
            </a:r>
          </a:p>
        </p:txBody>
      </p:sp>
      <p:sp>
        <p:nvSpPr>
          <p:cNvPr id="4102" name="Rectangle 6"/>
          <p:cNvSpPr>
            <a:spLocks noChangeArrowheads="1"/>
          </p:cNvSpPr>
          <p:nvPr/>
        </p:nvSpPr>
        <p:spPr bwMode="auto">
          <a:xfrm>
            <a:off x="762000" y="3636169"/>
            <a:ext cx="5334000" cy="2590800"/>
          </a:xfrm>
          <a:prstGeom prst="rect">
            <a:avLst/>
          </a:prstGeom>
          <a:solidFill>
            <a:schemeClr val="accent6">
              <a:lumMod val="60000"/>
              <a:lumOff val="40000"/>
            </a:schemeClr>
          </a:solidFill>
          <a:ln w="9525">
            <a:solidFill>
              <a:schemeClr val="tx1"/>
            </a:solidFill>
            <a:miter lim="800000"/>
            <a:headEnd/>
            <a:tailEnd/>
          </a:ln>
          <a:effectLst/>
        </p:spPr>
        <p:txBody>
          <a:bodyPr wrap="none" anchor="ctr"/>
          <a:lstStyle/>
          <a:p>
            <a:pPr algn="ctr"/>
            <a:r>
              <a:rPr lang="en-US" altLang="en-US" sz="6000" dirty="0"/>
              <a:t>but they are </a:t>
            </a:r>
          </a:p>
          <a:p>
            <a:pPr algn="ctr"/>
            <a:r>
              <a:rPr lang="en-US" altLang="en-US" sz="6000" b="1" dirty="0"/>
              <a:t>very real</a:t>
            </a:r>
            <a:r>
              <a:rPr lang="en-US" altLang="en-US" sz="6000" dirty="0"/>
              <a:t>.</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1026"/>
          <p:cNvSpPr>
            <a:spLocks noGrp="1" noChangeArrowheads="1"/>
          </p:cNvSpPr>
          <p:nvPr>
            <p:ph type="title"/>
          </p:nvPr>
        </p:nvSpPr>
        <p:spPr>
          <a:xfrm>
            <a:off x="762000" y="381000"/>
            <a:ext cx="10668000" cy="6096000"/>
          </a:xfrm>
          <a:solidFill>
            <a:schemeClr val="accent6">
              <a:lumMod val="60000"/>
              <a:lumOff val="40000"/>
            </a:schemeClr>
          </a:solidFill>
          <a:ln>
            <a:solidFill>
              <a:schemeClr val="tx1"/>
            </a:solidFill>
            <a:miter lim="800000"/>
            <a:headEnd/>
            <a:tailEnd/>
          </a:ln>
        </p:spPr>
        <p:txBody>
          <a:bodyPr lIns="548640">
            <a:normAutofit/>
          </a:bodyPr>
          <a:lstStyle/>
          <a:p>
            <a:r>
              <a:rPr lang="en-US" altLang="en-US" sz="6000" b="1" u="sng" dirty="0">
                <a:latin typeface="ACaslon-Regular" charset="0"/>
              </a:rPr>
              <a:t>Literacy</a:t>
            </a:r>
            <a:r>
              <a:rPr lang="en-US" altLang="en-US" sz="6000" dirty="0">
                <a:latin typeface="ACaslon-Regular" charset="0"/>
              </a:rPr>
              <a:t> – the ability to access and apply information from the printed word - enables </a:t>
            </a:r>
            <a:r>
              <a:rPr lang="en-US" altLang="en-US" sz="6000" b="1" dirty="0">
                <a:latin typeface="ACaslon-Regular" charset="0"/>
              </a:rPr>
              <a:t>access</a:t>
            </a:r>
            <a:r>
              <a:rPr lang="en-US" altLang="en-US" sz="6000" dirty="0">
                <a:latin typeface="ACaslon-Regular" charset="0"/>
              </a:rPr>
              <a:t> to social and economic systems, and plays a key role in overall </a:t>
            </a:r>
            <a:r>
              <a:rPr lang="en-US" altLang="en-US" sz="6000" b="1" dirty="0">
                <a:latin typeface="ACaslon-Regular" charset="0"/>
              </a:rPr>
              <a:t>development</a:t>
            </a:r>
            <a:r>
              <a:rPr lang="en-US" altLang="en-US" sz="6600" dirty="0">
                <a:latin typeface="ACaslon-Regular" charset="0"/>
              </a:rPr>
              <a:t>. </a:t>
            </a:r>
          </a:p>
        </p:txBody>
      </p:sp>
    </p:spTree>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1026"/>
          <p:cNvSpPr>
            <a:spLocks noGrp="1" noChangeArrowheads="1"/>
          </p:cNvSpPr>
          <p:nvPr>
            <p:ph type="title"/>
          </p:nvPr>
        </p:nvSpPr>
        <p:spPr>
          <a:xfrm>
            <a:off x="819150" y="419100"/>
            <a:ext cx="10553700" cy="6019800"/>
          </a:xfrm>
          <a:solidFill>
            <a:schemeClr val="accent6">
              <a:lumMod val="60000"/>
              <a:lumOff val="40000"/>
            </a:schemeClr>
          </a:solidFill>
          <a:ln>
            <a:solidFill>
              <a:schemeClr val="tx1"/>
            </a:solidFill>
            <a:miter lim="800000"/>
            <a:headEnd/>
            <a:tailEnd/>
          </a:ln>
        </p:spPr>
        <p:txBody>
          <a:bodyPr lIns="457200">
            <a:normAutofit/>
          </a:bodyPr>
          <a:lstStyle/>
          <a:p>
            <a:r>
              <a:rPr lang="en-US" altLang="en-US" sz="6600" dirty="0">
                <a:latin typeface="ACaslon-Regular" charset="0"/>
              </a:rPr>
              <a:t>Lower adult literacy reduces economic growth and affects employment, wages, health, </a:t>
            </a:r>
            <a:br>
              <a:rPr lang="en-US" altLang="en-US" sz="6600" dirty="0">
                <a:latin typeface="ACaslon-Regular" charset="0"/>
              </a:rPr>
            </a:br>
            <a:r>
              <a:rPr lang="en-US" altLang="en-US" sz="6600" dirty="0">
                <a:latin typeface="ACaslon-Regular" charset="0"/>
              </a:rPr>
              <a:t>and education.</a:t>
            </a:r>
            <a:r>
              <a:rPr lang="en-US" altLang="en-US" dirty="0">
                <a:latin typeface="ACaslon-Regular" charset="0"/>
              </a:rPr>
              <a:t> </a:t>
            </a: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914400" y="304800"/>
            <a:ext cx="10363200" cy="6248400"/>
          </a:xfrm>
          <a:solidFill>
            <a:schemeClr val="accent6">
              <a:lumMod val="60000"/>
              <a:lumOff val="40000"/>
            </a:schemeClr>
          </a:solidFill>
          <a:ln>
            <a:solidFill>
              <a:schemeClr val="tx1"/>
            </a:solidFill>
            <a:miter lim="800000"/>
            <a:headEnd/>
            <a:tailEnd/>
          </a:ln>
        </p:spPr>
        <p:txBody>
          <a:bodyPr lIns="548640"/>
          <a:lstStyle/>
          <a:p>
            <a:r>
              <a:rPr lang="en-US" altLang="en-US" sz="6600" dirty="0">
                <a:latin typeface="ACaslon-Regular" charset="0"/>
              </a:rPr>
              <a:t>Many citizens lack the literacy skills required to contribute fully to Canada’s economy and public life</a:t>
            </a:r>
            <a:r>
              <a:rPr lang="en-US" altLang="en-US" sz="5400" dirty="0">
                <a:latin typeface="ACaslon-Regular" charset="0"/>
              </a:rPr>
              <a:t>.</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1027"/>
          <p:cNvSpPr>
            <a:spLocks noGrp="1" noChangeArrowheads="1"/>
          </p:cNvSpPr>
          <p:nvPr>
            <p:ph idx="1"/>
          </p:nvPr>
        </p:nvSpPr>
        <p:spPr>
          <a:xfrm>
            <a:off x="609600" y="495300"/>
            <a:ext cx="10591800" cy="6172200"/>
          </a:xfrm>
          <a:solidFill>
            <a:schemeClr val="accent6">
              <a:lumMod val="60000"/>
              <a:lumOff val="40000"/>
            </a:schemeClr>
          </a:solidFill>
          <a:ln>
            <a:solidFill>
              <a:schemeClr val="tx1"/>
            </a:solidFill>
            <a:miter lim="800000"/>
            <a:headEnd/>
            <a:tailEnd/>
          </a:ln>
        </p:spPr>
        <p:txBody>
          <a:bodyPr/>
          <a:lstStyle/>
          <a:p>
            <a:pPr algn="ctr">
              <a:lnSpc>
                <a:spcPct val="90000"/>
              </a:lnSpc>
              <a:buFontTx/>
              <a:buNone/>
            </a:pPr>
            <a:endParaRPr lang="en-US" altLang="en-US" sz="4800" b="1" dirty="0"/>
          </a:p>
          <a:p>
            <a:pPr algn="ctr">
              <a:lnSpc>
                <a:spcPct val="90000"/>
              </a:lnSpc>
              <a:buFontTx/>
              <a:buNone/>
            </a:pPr>
            <a:endParaRPr lang="en-US" altLang="en-US" sz="4800" b="1" dirty="0"/>
          </a:p>
          <a:p>
            <a:pPr algn="ctr">
              <a:lnSpc>
                <a:spcPct val="90000"/>
              </a:lnSpc>
              <a:buFontTx/>
              <a:buNone/>
            </a:pPr>
            <a:r>
              <a:rPr lang="en-US" altLang="en-US" sz="8800" b="1" dirty="0"/>
              <a:t>Learning disabilities</a:t>
            </a:r>
            <a:r>
              <a:rPr lang="en-US" altLang="en-US" sz="8000" dirty="0"/>
              <a:t> </a:t>
            </a:r>
          </a:p>
          <a:p>
            <a:pPr algn="ctr">
              <a:lnSpc>
                <a:spcPct val="90000"/>
              </a:lnSpc>
              <a:buFontTx/>
              <a:buNone/>
            </a:pPr>
            <a:endParaRPr lang="en-US" altLang="en-US" sz="2400" dirty="0"/>
          </a:p>
          <a:p>
            <a:pPr algn="ctr">
              <a:lnSpc>
                <a:spcPct val="90000"/>
              </a:lnSpc>
              <a:buFontTx/>
              <a:buNone/>
            </a:pPr>
            <a:r>
              <a:rPr lang="en-US" altLang="en-US" sz="8800" b="1" dirty="0"/>
              <a:t>Literacy problems</a:t>
            </a:r>
          </a:p>
        </p:txBody>
      </p:sp>
      <p:sp>
        <p:nvSpPr>
          <p:cNvPr id="35844" name="Line 1028"/>
          <p:cNvSpPr>
            <a:spLocks noChangeShapeType="1"/>
          </p:cNvSpPr>
          <p:nvPr/>
        </p:nvSpPr>
        <p:spPr bwMode="auto">
          <a:xfrm>
            <a:off x="5905500" y="3200400"/>
            <a:ext cx="0" cy="762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35845" name="Line 1029"/>
          <p:cNvSpPr>
            <a:spLocks noChangeShapeType="1"/>
          </p:cNvSpPr>
          <p:nvPr/>
        </p:nvSpPr>
        <p:spPr bwMode="auto">
          <a:xfrm>
            <a:off x="4267200" y="3200400"/>
            <a:ext cx="685800" cy="762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35846" name="Line 1030"/>
          <p:cNvSpPr>
            <a:spLocks noChangeShapeType="1"/>
          </p:cNvSpPr>
          <p:nvPr/>
        </p:nvSpPr>
        <p:spPr bwMode="auto">
          <a:xfrm flipH="1">
            <a:off x="6824474" y="3194304"/>
            <a:ext cx="762000" cy="762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Tree>
  </p:cSld>
  <p:clrMapOvr>
    <a:masterClrMapping/>
  </p:clrMapOvr>
  <p:transition spd="slow">
    <p:cove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800100" y="419100"/>
            <a:ext cx="10591800" cy="6019800"/>
          </a:xfrm>
          <a:solidFill>
            <a:schemeClr val="accent6">
              <a:lumMod val="60000"/>
              <a:lumOff val="40000"/>
            </a:schemeClr>
          </a:solidFill>
          <a:ln>
            <a:solidFill>
              <a:schemeClr val="tx1"/>
            </a:solidFill>
            <a:miter lim="800000"/>
            <a:headEnd/>
            <a:tailEnd/>
          </a:ln>
        </p:spPr>
        <p:txBody>
          <a:bodyPr lIns="365760"/>
          <a:lstStyle/>
          <a:p>
            <a:r>
              <a:rPr lang="en-US" altLang="en-US" sz="8800" b="1" dirty="0">
                <a:latin typeface="Goudy" charset="0"/>
                <a:cs typeface="Times New Roman" panose="02020603050405020304" pitchFamily="18" charset="0"/>
              </a:rPr>
              <a:t>What do </a:t>
            </a:r>
            <a:br>
              <a:rPr lang="en-US" altLang="en-US" sz="8800" b="1" dirty="0">
                <a:latin typeface="Goudy" charset="0"/>
                <a:cs typeface="Times New Roman" panose="02020603050405020304" pitchFamily="18" charset="0"/>
              </a:rPr>
            </a:br>
            <a:r>
              <a:rPr lang="en-US" altLang="en-US" sz="8800" b="1" dirty="0">
                <a:latin typeface="Goudy" charset="0"/>
                <a:cs typeface="Times New Roman" panose="02020603050405020304" pitchFamily="18" charset="0"/>
              </a:rPr>
              <a:t>learning </a:t>
            </a:r>
            <a:br>
              <a:rPr lang="en-US" altLang="en-US" sz="8800" b="1" dirty="0">
                <a:latin typeface="Goudy" charset="0"/>
                <a:cs typeface="Times New Roman" panose="02020603050405020304" pitchFamily="18" charset="0"/>
              </a:rPr>
            </a:br>
            <a:r>
              <a:rPr lang="en-US" altLang="en-US" sz="8800" b="1" dirty="0">
                <a:latin typeface="Goudy" charset="0"/>
                <a:cs typeface="Times New Roman" panose="02020603050405020304" pitchFamily="18" charset="0"/>
              </a:rPr>
              <a:t>disabilities </a:t>
            </a:r>
            <a:br>
              <a:rPr lang="en-US" altLang="en-US" sz="8800" b="1" dirty="0">
                <a:latin typeface="Goudy" charset="0"/>
                <a:cs typeface="Times New Roman" panose="02020603050405020304" pitchFamily="18" charset="0"/>
              </a:rPr>
            </a:br>
            <a:r>
              <a:rPr lang="en-US" altLang="en-US" sz="8800" b="1" dirty="0">
                <a:latin typeface="Goudy" charset="0"/>
                <a:cs typeface="Times New Roman" panose="02020603050405020304" pitchFamily="18" charset="0"/>
              </a:rPr>
              <a:t>look like?</a:t>
            </a:r>
          </a:p>
        </p:txBody>
      </p:sp>
      <p:pic>
        <p:nvPicPr>
          <p:cNvPr id="19460" name="Picture 4" descr="C:\Documents and Settings\Owner\My Documents\LDABC\LDABC-WL\Public Awareness &amp; Advocacy\LD Awareness\learning_disabiliti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00800" y="3429000"/>
            <a:ext cx="3375327" cy="2528883"/>
          </a:xfrm>
          <a:prstGeom prst="rect">
            <a:avLst/>
          </a:prstGeom>
          <a:noFill/>
          <a:extLst>
            <a:ext uri="{909E8E84-426E-40DD-AFC4-6F175D3DCCD1}">
              <a14:hiddenFill xmlns:a14="http://schemas.microsoft.com/office/drawing/2010/main">
                <a:solidFill>
                  <a:srgbClr val="FFFFFF"/>
                </a:solidFill>
              </a14:hiddenFill>
            </a:ext>
          </a:extLst>
        </p:spPr>
      </p:pic>
      <p:pic>
        <p:nvPicPr>
          <p:cNvPr id="19461" name="Picture 5" descr="C:\Documents and Settings\Owner\My Documents\LDABC\LDABC-WL\Public Awareness &amp; Advocacy\LD Awareness\Learning-Disabilities-Information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0" y="685800"/>
            <a:ext cx="2360613" cy="31527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1027"/>
          <p:cNvSpPr>
            <a:spLocks noGrp="1" noChangeArrowheads="1"/>
          </p:cNvSpPr>
          <p:nvPr>
            <p:ph idx="1"/>
          </p:nvPr>
        </p:nvSpPr>
        <p:spPr>
          <a:xfrm>
            <a:off x="857250" y="342900"/>
            <a:ext cx="10477500" cy="6172200"/>
          </a:xfrm>
          <a:solidFill>
            <a:schemeClr val="accent6">
              <a:lumMod val="60000"/>
              <a:lumOff val="40000"/>
            </a:schemeClr>
          </a:solidFill>
          <a:ln>
            <a:solidFill>
              <a:schemeClr val="tx1"/>
            </a:solidFill>
            <a:miter lim="800000"/>
            <a:headEnd/>
            <a:tailEnd/>
          </a:ln>
        </p:spPr>
        <p:txBody>
          <a:bodyPr lIns="457200"/>
          <a:lstStyle/>
          <a:p>
            <a:pPr>
              <a:lnSpc>
                <a:spcPct val="90000"/>
              </a:lnSpc>
              <a:buFontTx/>
              <a:buNone/>
            </a:pPr>
            <a:r>
              <a:rPr lang="en-US" altLang="en-US" sz="4000" dirty="0">
                <a:cs typeface="Times New Roman" panose="02020603050405020304" pitchFamily="18" charset="0"/>
              </a:rPr>
              <a:t> </a:t>
            </a:r>
            <a:r>
              <a:rPr lang="en-US" altLang="en-US" sz="6600" dirty="0">
                <a:cs typeface="Times New Roman" panose="02020603050405020304" pitchFamily="18" charset="0"/>
              </a:rPr>
              <a:t>LD Children may </a:t>
            </a:r>
          </a:p>
          <a:p>
            <a:pPr>
              <a:lnSpc>
                <a:spcPct val="75000"/>
              </a:lnSpc>
              <a:buFontTx/>
              <a:buNone/>
            </a:pPr>
            <a:r>
              <a:rPr lang="en-US" altLang="en-US" sz="6600" dirty="0">
                <a:cs typeface="Times New Roman" panose="02020603050405020304" pitchFamily="18" charset="0"/>
              </a:rPr>
              <a:t> </a:t>
            </a:r>
            <a:r>
              <a:rPr lang="en-US" altLang="en-US" sz="7200" dirty="0">
                <a:cs typeface="Times New Roman" panose="02020603050405020304" pitchFamily="18" charset="0"/>
              </a:rPr>
              <a:t>- show frustration.</a:t>
            </a:r>
          </a:p>
          <a:p>
            <a:pPr>
              <a:lnSpc>
                <a:spcPct val="75000"/>
              </a:lnSpc>
              <a:buFontTx/>
              <a:buNone/>
            </a:pPr>
            <a:r>
              <a:rPr lang="en-US" altLang="en-US" sz="7200" dirty="0">
                <a:cs typeface="Times New Roman" panose="02020603050405020304" pitchFamily="18" charset="0"/>
              </a:rPr>
              <a:t> - avoid reading.</a:t>
            </a:r>
          </a:p>
          <a:p>
            <a:pPr>
              <a:lnSpc>
                <a:spcPct val="75000"/>
              </a:lnSpc>
              <a:spcAft>
                <a:spcPct val="5000"/>
              </a:spcAft>
              <a:buFontTx/>
              <a:buNone/>
            </a:pPr>
            <a:r>
              <a:rPr lang="en-US" altLang="en-US" sz="7200" dirty="0">
                <a:cs typeface="Times New Roman" panose="02020603050405020304" pitchFamily="18" charset="0"/>
              </a:rPr>
              <a:t> - not 'get' math.</a:t>
            </a:r>
          </a:p>
          <a:p>
            <a:pPr>
              <a:lnSpc>
                <a:spcPct val="75000"/>
              </a:lnSpc>
              <a:buFontTx/>
              <a:buNone/>
            </a:pPr>
            <a:r>
              <a:rPr lang="en-US" altLang="en-US" sz="7200" dirty="0">
                <a:cs typeface="Times New Roman" panose="02020603050405020304" pitchFamily="18" charset="0"/>
              </a:rPr>
              <a:t> - act up in class </a:t>
            </a:r>
            <a:r>
              <a:rPr lang="en-US" altLang="en-US" sz="7200" u="sng" dirty="0">
                <a:cs typeface="Times New Roman" panose="02020603050405020304" pitchFamily="18" charset="0"/>
              </a:rPr>
              <a:t>or </a:t>
            </a:r>
            <a:r>
              <a:rPr lang="en-US" altLang="en-US" sz="7200" dirty="0">
                <a:cs typeface="Times New Roman" panose="02020603050405020304" pitchFamily="18" charset="0"/>
              </a:rPr>
              <a:t>be     </a:t>
            </a:r>
          </a:p>
          <a:p>
            <a:pPr>
              <a:lnSpc>
                <a:spcPct val="75000"/>
              </a:lnSpc>
              <a:buFontTx/>
              <a:buNone/>
            </a:pPr>
            <a:r>
              <a:rPr lang="en-US" altLang="en-US" sz="7200" dirty="0">
                <a:cs typeface="Times New Roman" panose="02020603050405020304" pitchFamily="18" charset="0"/>
              </a:rPr>
              <a:t>   extremely shy.</a:t>
            </a:r>
            <a:endParaRPr lang="en-US" altLang="en-US" sz="6000" dirty="0">
              <a:cs typeface="Times New Roman" panose="02020603050405020304" pitchFamily="18" charset="0"/>
            </a:endParaRPr>
          </a:p>
        </p:txBody>
      </p:sp>
    </p:spTree>
  </p:cSld>
  <p:clrMapOvr>
    <a:masterClrMapping/>
  </p:clrMapOvr>
  <p:transition spd="slow">
    <p:randomBar dir="ver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1026"/>
          <p:cNvSpPr>
            <a:spLocks noGrp="1" noChangeArrowheads="1"/>
          </p:cNvSpPr>
          <p:nvPr>
            <p:ph type="title"/>
          </p:nvPr>
        </p:nvSpPr>
        <p:spPr>
          <a:xfrm>
            <a:off x="762000" y="304800"/>
            <a:ext cx="10744200" cy="6248400"/>
          </a:xfrm>
          <a:solidFill>
            <a:schemeClr val="accent6">
              <a:lumMod val="60000"/>
              <a:lumOff val="40000"/>
            </a:schemeClr>
          </a:solidFill>
          <a:ln>
            <a:solidFill>
              <a:schemeClr val="tx1"/>
            </a:solidFill>
            <a:miter lim="800000"/>
            <a:headEnd/>
            <a:tailEnd/>
          </a:ln>
        </p:spPr>
        <p:txBody>
          <a:bodyPr wrap="none" lIns="548640" anchor="t"/>
          <a:lstStyle/>
          <a:p>
            <a:pPr>
              <a:lnSpc>
                <a:spcPts val="8600"/>
              </a:lnSpc>
            </a:pPr>
            <a:r>
              <a:rPr lang="en-US" altLang="en-US" sz="7200" b="1" dirty="0">
                <a:cs typeface="Times New Roman" panose="02020603050405020304" pitchFamily="18" charset="0"/>
              </a:rPr>
              <a:t>All have poor or </a:t>
            </a:r>
            <a:br>
              <a:rPr lang="en-US" altLang="en-US" sz="7200" b="1" dirty="0">
                <a:cs typeface="Times New Roman" panose="02020603050405020304" pitchFamily="18" charset="0"/>
              </a:rPr>
            </a:br>
            <a:r>
              <a:rPr lang="en-US" altLang="en-US" sz="7200" b="1" dirty="0">
                <a:cs typeface="Times New Roman" panose="02020603050405020304" pitchFamily="18" charset="0"/>
              </a:rPr>
              <a:t>uneven academic </a:t>
            </a:r>
            <a:br>
              <a:rPr lang="en-US" altLang="en-US" sz="7200" b="1" dirty="0">
                <a:cs typeface="Times New Roman" panose="02020603050405020304" pitchFamily="18" charset="0"/>
              </a:rPr>
            </a:br>
            <a:r>
              <a:rPr lang="en-US" altLang="en-US" sz="7200" b="1" dirty="0">
                <a:cs typeface="Times New Roman" panose="02020603050405020304" pitchFamily="18" charset="0"/>
              </a:rPr>
              <a:t>achievement</a:t>
            </a:r>
            <a:r>
              <a:rPr lang="en-US" altLang="en-US" sz="7200" dirty="0">
                <a:cs typeface="Times New Roman" panose="02020603050405020304" pitchFamily="18" charset="0"/>
              </a:rPr>
              <a:t> in spite </a:t>
            </a:r>
            <a:br>
              <a:rPr lang="en-US" altLang="en-US" sz="7200" dirty="0">
                <a:cs typeface="Times New Roman" panose="02020603050405020304" pitchFamily="18" charset="0"/>
              </a:rPr>
            </a:br>
            <a:r>
              <a:rPr lang="en-US" altLang="en-US" sz="7200" dirty="0">
                <a:cs typeface="Times New Roman" panose="02020603050405020304" pitchFamily="18" charset="0"/>
              </a:rPr>
              <a:t>of normal or above </a:t>
            </a:r>
            <a:br>
              <a:rPr lang="en-US" altLang="en-US" sz="7200" dirty="0">
                <a:cs typeface="Times New Roman" panose="02020603050405020304" pitchFamily="18" charset="0"/>
              </a:rPr>
            </a:br>
            <a:r>
              <a:rPr lang="en-US" altLang="en-US" sz="7200" dirty="0">
                <a:cs typeface="Times New Roman" panose="02020603050405020304" pitchFamily="18" charset="0"/>
              </a:rPr>
              <a:t>-normal intelligence.</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a:xfrm>
            <a:off x="685800" y="304800"/>
            <a:ext cx="7696200" cy="838200"/>
          </a:xfrm>
          <a:solidFill>
            <a:schemeClr val="accent6">
              <a:lumMod val="60000"/>
              <a:lumOff val="40000"/>
            </a:schemeClr>
          </a:solidFill>
          <a:ln>
            <a:solidFill>
              <a:schemeClr val="tx1"/>
            </a:solidFill>
            <a:miter lim="800000"/>
            <a:headEnd/>
            <a:tailEnd/>
          </a:ln>
        </p:spPr>
        <p:txBody>
          <a:bodyPr/>
          <a:lstStyle/>
          <a:p>
            <a:r>
              <a:rPr lang="en-US" altLang="en-US" dirty="0">
                <a:latin typeface="Sylfaen" panose="010A0502050306030303" pitchFamily="18" charset="0"/>
              </a:rPr>
              <a:t>Types of </a:t>
            </a:r>
            <a:r>
              <a:rPr lang="en-US" altLang="en-US" sz="4800" dirty="0">
                <a:latin typeface="Sylfaen" panose="010A0502050306030303" pitchFamily="18" charset="0"/>
              </a:rPr>
              <a:t>Learning</a:t>
            </a:r>
            <a:r>
              <a:rPr lang="en-US" altLang="en-US" dirty="0">
                <a:latin typeface="Sylfaen" panose="010A0502050306030303" pitchFamily="18" charset="0"/>
              </a:rPr>
              <a:t> </a:t>
            </a:r>
            <a:r>
              <a:rPr lang="en-US" altLang="en-US" sz="4800" dirty="0">
                <a:latin typeface="Sylfaen" panose="010A0502050306030303" pitchFamily="18" charset="0"/>
              </a:rPr>
              <a:t>Disabilities</a:t>
            </a:r>
            <a:endParaRPr lang="en-US" altLang="en-US" dirty="0">
              <a:latin typeface="Sylfaen" panose="010A0502050306030303" pitchFamily="18" charset="0"/>
            </a:endParaRPr>
          </a:p>
        </p:txBody>
      </p:sp>
      <p:sp>
        <p:nvSpPr>
          <p:cNvPr id="38915" name="Rectangle 1027"/>
          <p:cNvSpPr>
            <a:spLocks noGrp="1" noChangeArrowheads="1"/>
          </p:cNvSpPr>
          <p:nvPr>
            <p:ph idx="1"/>
          </p:nvPr>
        </p:nvSpPr>
        <p:spPr>
          <a:xfrm>
            <a:off x="685800" y="1295400"/>
            <a:ext cx="10820400" cy="5029200"/>
          </a:xfrm>
          <a:solidFill>
            <a:schemeClr val="accent6">
              <a:lumMod val="60000"/>
              <a:lumOff val="40000"/>
            </a:schemeClr>
          </a:solidFill>
          <a:ln>
            <a:solidFill>
              <a:schemeClr val="tx1"/>
            </a:solidFill>
            <a:miter lim="800000"/>
            <a:headEnd/>
            <a:tailEnd/>
          </a:ln>
        </p:spPr>
        <p:txBody>
          <a:bodyPr>
            <a:normAutofit/>
          </a:bodyPr>
          <a:lstStyle/>
          <a:p>
            <a:pPr algn="ctr">
              <a:lnSpc>
                <a:spcPct val="90000"/>
              </a:lnSpc>
              <a:buFontTx/>
              <a:buNone/>
            </a:pPr>
            <a:endParaRPr lang="en-US" altLang="en-US" sz="3200" b="1" u="sng" dirty="0"/>
          </a:p>
          <a:p>
            <a:pPr algn="ctr">
              <a:lnSpc>
                <a:spcPct val="90000"/>
              </a:lnSpc>
              <a:buFontTx/>
              <a:buNone/>
            </a:pPr>
            <a:r>
              <a:rPr lang="en-US" altLang="en-US" sz="6000" b="1" u="sng" dirty="0"/>
              <a:t>Reading problems (Dyslexia)</a:t>
            </a:r>
            <a:endParaRPr lang="en-US" altLang="en-US" sz="6000" u="sng" dirty="0"/>
          </a:p>
          <a:p>
            <a:pPr algn="ctr">
              <a:lnSpc>
                <a:spcPct val="90000"/>
              </a:lnSpc>
              <a:buFontTx/>
              <a:buNone/>
            </a:pPr>
            <a:r>
              <a:rPr lang="en-US" altLang="en-US" sz="6000" dirty="0"/>
              <a:t>Difficulty processing language</a:t>
            </a:r>
          </a:p>
          <a:p>
            <a:pPr algn="ctr">
              <a:lnSpc>
                <a:spcPct val="90000"/>
              </a:lnSpc>
              <a:buFontTx/>
              <a:buNone/>
            </a:pPr>
            <a:r>
              <a:rPr lang="en-US" altLang="en-US" sz="6000" dirty="0"/>
              <a:t>Problems reading, writing, spelling, speaking</a:t>
            </a: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609600" y="228600"/>
            <a:ext cx="10820400" cy="6324600"/>
          </a:xfrm>
          <a:solidFill>
            <a:schemeClr val="accent6">
              <a:lumMod val="60000"/>
              <a:lumOff val="40000"/>
            </a:schemeClr>
          </a:solidFill>
          <a:ln>
            <a:solidFill>
              <a:schemeClr val="tx1"/>
            </a:solidFill>
            <a:miter lim="800000"/>
            <a:headEnd/>
            <a:tailEnd/>
          </a:ln>
        </p:spPr>
        <p:txBody>
          <a:bodyPr lIns="548640"/>
          <a:lstStyle/>
          <a:p>
            <a:pPr>
              <a:lnSpc>
                <a:spcPct val="85000"/>
              </a:lnSpc>
            </a:pPr>
            <a:r>
              <a:rPr lang="en-US" altLang="en-US" sz="6600" b="1" u="sng" dirty="0"/>
              <a:t>Math problems (Dyscalculia)</a:t>
            </a:r>
            <a:br>
              <a:rPr lang="en-US" altLang="en-US" sz="6600" b="1" u="sng" dirty="0"/>
            </a:br>
            <a:br>
              <a:rPr lang="en-US" altLang="en-US" sz="6600" u="sng" dirty="0"/>
            </a:br>
            <a:r>
              <a:rPr lang="en-US" altLang="en-US" sz="6600" dirty="0"/>
              <a:t>Difficulty with math concepts, math problems, understanding time, using money</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ChangeArrowheads="1"/>
          </p:cNvSpPr>
          <p:nvPr/>
        </p:nvSpPr>
        <p:spPr bwMode="auto">
          <a:xfrm>
            <a:off x="1028700" y="550167"/>
            <a:ext cx="10134600" cy="5757666"/>
          </a:xfrm>
          <a:prstGeom prst="rect">
            <a:avLst/>
          </a:prstGeom>
          <a:solidFill>
            <a:schemeClr val="accent6">
              <a:lumMod val="60000"/>
              <a:lumOff val="40000"/>
            </a:schemeClr>
          </a:solidFill>
          <a:ln w="9525">
            <a:solidFill>
              <a:schemeClr val="tx1"/>
            </a:solidFill>
            <a:miter lim="800000"/>
            <a:headEnd/>
            <a:tailEnd/>
          </a:ln>
          <a:effectLst/>
        </p:spPr>
        <p:txBody>
          <a:bodyPr wrap="square">
            <a:spAutoFit/>
          </a:bodyPr>
          <a:lstStyle/>
          <a:p>
            <a:pPr algn="ctr">
              <a:lnSpc>
                <a:spcPct val="95000"/>
              </a:lnSpc>
              <a:spcBef>
                <a:spcPct val="40000"/>
              </a:spcBef>
            </a:pPr>
            <a:r>
              <a:rPr lang="en-US" altLang="en-US" sz="6600" b="1" u="sng" dirty="0"/>
              <a:t>Writing problems (Dysgraphia</a:t>
            </a:r>
            <a:r>
              <a:rPr lang="en-US" altLang="en-US" sz="6600" b="1" dirty="0"/>
              <a:t>)</a:t>
            </a:r>
          </a:p>
          <a:p>
            <a:pPr algn="ctr">
              <a:lnSpc>
                <a:spcPct val="95000"/>
              </a:lnSpc>
              <a:spcBef>
                <a:spcPct val="40000"/>
              </a:spcBef>
            </a:pPr>
            <a:endParaRPr lang="en-US" altLang="en-US" sz="1600" b="1" dirty="0"/>
          </a:p>
          <a:p>
            <a:pPr algn="ctr">
              <a:lnSpc>
                <a:spcPct val="75000"/>
              </a:lnSpc>
            </a:pPr>
            <a:r>
              <a:rPr lang="en-US" altLang="en-US" sz="6600" dirty="0"/>
              <a:t>Difficulty with forming letters and numbers</a:t>
            </a:r>
          </a:p>
          <a:p>
            <a:pPr algn="ctr">
              <a:lnSpc>
                <a:spcPct val="75000"/>
              </a:lnSpc>
            </a:pPr>
            <a:endParaRPr lang="en-US" altLang="en-US" sz="2800" dirty="0"/>
          </a:p>
          <a:p>
            <a:pPr algn="ctr">
              <a:lnSpc>
                <a:spcPct val="75000"/>
              </a:lnSpc>
            </a:pPr>
            <a:r>
              <a:rPr lang="en-US" altLang="en-US" sz="6600" dirty="0"/>
              <a:t>Problems with handwriting, spelling, organizing ideas</a:t>
            </a:r>
          </a:p>
        </p:txBody>
      </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1485900" y="417576"/>
            <a:ext cx="9220200" cy="1600200"/>
          </a:xfrm>
          <a:solidFill>
            <a:schemeClr val="accent6">
              <a:lumMod val="60000"/>
              <a:lumOff val="40000"/>
            </a:schemeClr>
          </a:solidFill>
          <a:ln>
            <a:solidFill>
              <a:schemeClr val="tx1"/>
            </a:solidFill>
            <a:miter lim="800000"/>
            <a:headEnd/>
            <a:tailEnd/>
          </a:ln>
        </p:spPr>
        <p:txBody>
          <a:bodyPr anchor="t"/>
          <a:lstStyle/>
          <a:p>
            <a:pPr algn="ctr"/>
            <a:r>
              <a:rPr lang="en-US" altLang="en-US" sz="6000" b="1" u="sng" dirty="0"/>
              <a:t>Coordination problems</a:t>
            </a:r>
            <a:r>
              <a:rPr lang="en-US" altLang="en-US" b="1" u="sng" dirty="0"/>
              <a:t> </a:t>
            </a:r>
            <a:br>
              <a:rPr lang="en-US" altLang="en-US" b="1" u="sng" dirty="0"/>
            </a:br>
            <a:r>
              <a:rPr lang="en-US" altLang="en-US" sz="3600" b="1" u="sng" dirty="0"/>
              <a:t>(</a:t>
            </a:r>
            <a:r>
              <a:rPr lang="en-US" altLang="en-US" sz="3200" b="1" u="sng" dirty="0"/>
              <a:t>Dyspraxia – Sensory Integration Disorder)</a:t>
            </a:r>
          </a:p>
        </p:txBody>
      </p:sp>
      <p:sp>
        <p:nvSpPr>
          <p:cNvPr id="45059" name="Rectangle 3"/>
          <p:cNvSpPr>
            <a:spLocks noGrp="1" noChangeArrowheads="1"/>
          </p:cNvSpPr>
          <p:nvPr>
            <p:ph idx="1"/>
          </p:nvPr>
        </p:nvSpPr>
        <p:spPr>
          <a:xfrm>
            <a:off x="533400" y="2133600"/>
            <a:ext cx="11125200" cy="4343400"/>
          </a:xfrm>
          <a:solidFill>
            <a:schemeClr val="accent6">
              <a:lumMod val="60000"/>
              <a:lumOff val="40000"/>
            </a:schemeClr>
          </a:solidFill>
          <a:ln>
            <a:solidFill>
              <a:schemeClr val="tx1"/>
            </a:solidFill>
            <a:miter lim="800000"/>
            <a:headEnd/>
            <a:tailEnd/>
          </a:ln>
        </p:spPr>
        <p:txBody>
          <a:bodyPr>
            <a:normAutofit lnSpcReduction="10000"/>
          </a:bodyPr>
          <a:lstStyle/>
          <a:p>
            <a:pPr algn="ctr">
              <a:lnSpc>
                <a:spcPct val="100000"/>
              </a:lnSpc>
              <a:spcBef>
                <a:spcPct val="70000"/>
              </a:spcBef>
              <a:buFontTx/>
              <a:buNone/>
            </a:pPr>
            <a:endParaRPr lang="en-US" altLang="en-US" sz="3200" dirty="0"/>
          </a:p>
          <a:p>
            <a:pPr indent="0" algn="ctr">
              <a:lnSpc>
                <a:spcPct val="100000"/>
              </a:lnSpc>
              <a:spcBef>
                <a:spcPts val="0"/>
              </a:spcBef>
              <a:buFontTx/>
              <a:buNone/>
            </a:pPr>
            <a:r>
              <a:rPr lang="en-US" altLang="en-US" sz="6000" dirty="0"/>
              <a:t>Difficulty with fine motor skills</a:t>
            </a:r>
          </a:p>
          <a:p>
            <a:pPr algn="ctr">
              <a:lnSpc>
                <a:spcPct val="100000"/>
              </a:lnSpc>
              <a:spcBef>
                <a:spcPct val="50000"/>
              </a:spcBef>
              <a:buFontTx/>
              <a:buNone/>
            </a:pPr>
            <a:r>
              <a:rPr lang="en-US" altLang="en-US" sz="6000" dirty="0"/>
              <a:t>Problems with hand–eye coordination, balance, manual dexterity</a:t>
            </a:r>
          </a:p>
        </p:txBody>
      </p:sp>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ChangeArrowheads="1"/>
          </p:cNvSpPr>
          <p:nvPr/>
        </p:nvSpPr>
        <p:spPr bwMode="auto">
          <a:xfrm>
            <a:off x="1828800" y="381000"/>
            <a:ext cx="8382000" cy="3398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eaLnBrk="0" hangingPunct="0"/>
            <a:endParaRPr lang="en-US" altLang="en-US"/>
          </a:p>
        </p:txBody>
      </p:sp>
      <p:sp>
        <p:nvSpPr>
          <p:cNvPr id="8195" name="Rectangle 3"/>
          <p:cNvSpPr>
            <a:spLocks noGrp="1" noChangeArrowheads="1"/>
          </p:cNvSpPr>
          <p:nvPr>
            <p:ph type="title" idx="4294967295"/>
          </p:nvPr>
        </p:nvSpPr>
        <p:spPr>
          <a:xfrm>
            <a:off x="3657600" y="304800"/>
            <a:ext cx="8534400" cy="6324600"/>
          </a:xfrm>
        </p:spPr>
        <p:txBody>
          <a:bodyPr/>
          <a:lstStyle/>
          <a:p>
            <a:br>
              <a:rPr lang="en-US" altLang="en-US"/>
            </a:br>
            <a:br>
              <a:rPr lang="en-US" altLang="en-US"/>
            </a:br>
            <a:br>
              <a:rPr lang="en-US" altLang="en-US"/>
            </a:br>
            <a:endParaRPr lang="en-US" altLang="en-US"/>
          </a:p>
        </p:txBody>
      </p:sp>
      <p:pic>
        <p:nvPicPr>
          <p:cNvPr id="8196" name="Picture 4" descr="C:\Documents and Settings\Owner\My Documents\LDABC\LDABC-WL\Public Awareness &amp; Advocacy\LD Awareness\children-learning-disabiliti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2760" y="367506"/>
            <a:ext cx="3962400" cy="2770188"/>
          </a:xfrm>
          <a:prstGeom prst="rect">
            <a:avLst/>
          </a:prstGeom>
          <a:noFill/>
          <a:extLst>
            <a:ext uri="{909E8E84-426E-40DD-AFC4-6F175D3DCCD1}">
              <a14:hiddenFill xmlns:a14="http://schemas.microsoft.com/office/drawing/2010/main">
                <a:solidFill>
                  <a:srgbClr val="FFFFFF"/>
                </a:solidFill>
              </a14:hiddenFill>
            </a:ext>
          </a:extLst>
        </p:spPr>
      </p:pic>
      <p:sp>
        <p:nvSpPr>
          <p:cNvPr id="8198" name="Rectangle 6"/>
          <p:cNvSpPr>
            <a:spLocks noChangeArrowheads="1"/>
          </p:cNvSpPr>
          <p:nvPr/>
        </p:nvSpPr>
        <p:spPr bwMode="auto">
          <a:xfrm>
            <a:off x="685800" y="228600"/>
            <a:ext cx="5562600" cy="3048000"/>
          </a:xfrm>
          <a:prstGeom prst="rect">
            <a:avLst/>
          </a:prstGeom>
          <a:solidFill>
            <a:schemeClr val="accent6">
              <a:lumMod val="60000"/>
              <a:lumOff val="40000"/>
            </a:schemeClr>
          </a:solidFill>
          <a:ln w="9525">
            <a:solidFill>
              <a:schemeClr val="tx1"/>
            </a:solidFill>
            <a:miter lim="800000"/>
            <a:headEnd/>
            <a:tailEnd/>
          </a:ln>
          <a:effectLst/>
        </p:spPr>
        <p:txBody>
          <a:bodyPr wrap="none" anchor="ctr"/>
          <a:lstStyle/>
          <a:p>
            <a:pPr algn="ctr"/>
            <a:r>
              <a:rPr lang="en-US" altLang="en-US" sz="7200" dirty="0"/>
              <a:t>Other </a:t>
            </a:r>
          </a:p>
          <a:p>
            <a:pPr algn="ctr"/>
            <a:r>
              <a:rPr lang="en-US" altLang="en-US" sz="7200" dirty="0"/>
              <a:t>disorders</a:t>
            </a:r>
            <a:r>
              <a:rPr lang="en-US" altLang="en-US" sz="4400" dirty="0"/>
              <a:t> </a:t>
            </a:r>
          </a:p>
        </p:txBody>
      </p:sp>
      <p:pic>
        <p:nvPicPr>
          <p:cNvPr id="8199" name="Picture 7" descr="C:\Documents and Settings\Owner\My Documents\LDABC\LDABC-WL\Public Awareness &amp; Advocacy\LD Awareness\learning_disabiliti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5275" y="3517900"/>
            <a:ext cx="4184650" cy="3048000"/>
          </a:xfrm>
          <a:prstGeom prst="rect">
            <a:avLst/>
          </a:prstGeom>
          <a:noFill/>
          <a:extLst>
            <a:ext uri="{909E8E84-426E-40DD-AFC4-6F175D3DCCD1}">
              <a14:hiddenFill xmlns:a14="http://schemas.microsoft.com/office/drawing/2010/main">
                <a:solidFill>
                  <a:srgbClr val="FFFFFF"/>
                </a:solidFill>
              </a14:hiddenFill>
            </a:ext>
          </a:extLst>
        </p:spPr>
      </p:pic>
      <p:sp>
        <p:nvSpPr>
          <p:cNvPr id="8200" name="Rectangle 8"/>
          <p:cNvSpPr>
            <a:spLocks noChangeArrowheads="1"/>
          </p:cNvSpPr>
          <p:nvPr/>
        </p:nvSpPr>
        <p:spPr bwMode="auto">
          <a:xfrm>
            <a:off x="6309360" y="3517900"/>
            <a:ext cx="5029200" cy="3048000"/>
          </a:xfrm>
          <a:prstGeom prst="rect">
            <a:avLst/>
          </a:prstGeom>
          <a:solidFill>
            <a:schemeClr val="accent6">
              <a:lumMod val="60000"/>
              <a:lumOff val="40000"/>
            </a:schemeClr>
          </a:solidFill>
          <a:ln w="9525">
            <a:solidFill>
              <a:schemeClr val="tx1"/>
            </a:solidFill>
            <a:miter lim="800000"/>
            <a:headEnd/>
            <a:tailEnd/>
          </a:ln>
          <a:effectLst/>
        </p:spPr>
        <p:txBody>
          <a:bodyPr wrap="none" anchor="ctr"/>
          <a:lstStyle/>
          <a:p>
            <a:pPr algn="ctr"/>
            <a:r>
              <a:rPr lang="en-US" altLang="en-US" sz="6600" dirty="0"/>
              <a:t>can make </a:t>
            </a:r>
          </a:p>
          <a:p>
            <a:pPr algn="ctr"/>
            <a:r>
              <a:rPr lang="en-US" altLang="en-US" sz="6600" dirty="0"/>
              <a:t>learning </a:t>
            </a:r>
          </a:p>
          <a:p>
            <a:pPr algn="ctr"/>
            <a:r>
              <a:rPr lang="en-US" altLang="en-US" sz="6600" dirty="0"/>
              <a:t>difficult.</a:t>
            </a:r>
          </a:p>
          <a:p>
            <a:pPr algn="ctr"/>
            <a:endParaRPr lang="en-US" altLang="en-US" dirty="0"/>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ChangeArrowheads="1"/>
          </p:cNvSpPr>
          <p:nvPr/>
        </p:nvSpPr>
        <p:spPr bwMode="auto">
          <a:xfrm>
            <a:off x="533400" y="197346"/>
            <a:ext cx="11125200" cy="6463308"/>
          </a:xfrm>
          <a:prstGeom prst="rect">
            <a:avLst/>
          </a:prstGeom>
          <a:solidFill>
            <a:schemeClr val="accent6">
              <a:lumMod val="60000"/>
              <a:lumOff val="40000"/>
            </a:schemeClr>
          </a:solidFill>
          <a:ln>
            <a:noFill/>
          </a:ln>
          <a:effectLst/>
        </p:spPr>
        <p:txBody>
          <a:bodyPr wrap="square" lIns="548640">
            <a:spAutoFit/>
          </a:bodyPr>
          <a:lstStyle/>
          <a:p>
            <a:r>
              <a:rPr lang="en-US" altLang="en-US" sz="5400" b="1" u="sng" dirty="0"/>
              <a:t>ADD (ADHD)</a:t>
            </a:r>
            <a:r>
              <a:rPr lang="en-US" altLang="en-US" sz="5400" dirty="0"/>
              <a:t> – </a:t>
            </a:r>
          </a:p>
          <a:p>
            <a:r>
              <a:rPr lang="en-US" altLang="en-US" sz="6000" dirty="0"/>
              <a:t>Children with </a:t>
            </a:r>
          </a:p>
          <a:p>
            <a:r>
              <a:rPr lang="en-US" altLang="en-US" sz="6000" dirty="0"/>
              <a:t>ADHD often have</a:t>
            </a:r>
          </a:p>
          <a:p>
            <a:r>
              <a:rPr lang="en-US" altLang="en-US" sz="6000" dirty="0"/>
              <a:t>problems with sitting still, staying focused, following instructions, staying organized, and completing homework.</a:t>
            </a:r>
          </a:p>
        </p:txBody>
      </p:sp>
      <p:pic>
        <p:nvPicPr>
          <p:cNvPr id="11268" name="Picture 4" descr="C:\Documents and Settings\Owner\My Documents\LDABC\LDABC-WL\Public Awareness &amp; Advocacy\LD Awareness\05_DISABILITI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15200" y="838200"/>
            <a:ext cx="3048000" cy="202723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wheel spokes="1"/>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723900" y="266700"/>
            <a:ext cx="10744200" cy="6324600"/>
          </a:xfrm>
          <a:prstGeom prst="rect">
            <a:avLst/>
          </a:prstGeom>
          <a:solidFill>
            <a:schemeClr val="accent6">
              <a:lumMod val="60000"/>
              <a:lumOff val="40000"/>
            </a:schemeClr>
          </a:solidFill>
          <a:ln>
            <a:noFill/>
          </a:ln>
          <a:effectLst/>
        </p:spPr>
        <p:txBody>
          <a:bodyPr anchor="ctr"/>
          <a:lstStyle/>
          <a:p>
            <a:endParaRPr lang="en-US" altLang="en-US" dirty="0"/>
          </a:p>
          <a:p>
            <a:pPr lvl="1" eaLnBrk="0" hangingPunct="0"/>
            <a:r>
              <a:rPr lang="en-US" altLang="en-US" sz="6000" u="sng" dirty="0"/>
              <a:t>Autism</a:t>
            </a:r>
            <a:r>
              <a:rPr lang="en-US" altLang="en-US" sz="4400" dirty="0"/>
              <a:t> – </a:t>
            </a:r>
          </a:p>
          <a:p>
            <a:pPr lvl="1" eaLnBrk="0" hangingPunct="0"/>
            <a:endParaRPr lang="en-US" altLang="en-US" sz="1800" dirty="0"/>
          </a:p>
          <a:p>
            <a:pPr lvl="1" eaLnBrk="0" hangingPunct="0"/>
            <a:r>
              <a:rPr lang="en-US" altLang="en-US" sz="5400" dirty="0"/>
              <a:t>Children with an </a:t>
            </a:r>
          </a:p>
          <a:p>
            <a:pPr lvl="1" eaLnBrk="0" hangingPunct="0"/>
            <a:r>
              <a:rPr lang="en-US" altLang="en-US" sz="5400" dirty="0"/>
              <a:t>autism spectrum disorder may have trouble making friends, reading body language, communicating, and making eye contact.</a:t>
            </a:r>
            <a:r>
              <a:rPr lang="en-US" altLang="en-US" sz="4400" dirty="0"/>
              <a:t> </a:t>
            </a:r>
          </a:p>
          <a:p>
            <a:pPr eaLnBrk="0" hangingPunct="0"/>
            <a:endParaRPr lang="en-US" altLang="en-US" sz="4400" dirty="0"/>
          </a:p>
        </p:txBody>
      </p:sp>
      <p:pic>
        <p:nvPicPr>
          <p:cNvPr id="10243" name="Picture 3" descr="C:\Documents and Settings\Owner\My Documents\LDABC\LDABC-WL\Public Awareness &amp; Advocacy\LD Awareness\autism-zoo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01000" y="533400"/>
            <a:ext cx="3319463" cy="20669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idx="4294967295"/>
          </p:nvPr>
        </p:nvSpPr>
        <p:spPr>
          <a:xfrm>
            <a:off x="838200" y="457200"/>
            <a:ext cx="7086600" cy="609600"/>
          </a:xfrm>
          <a:solidFill>
            <a:schemeClr val="accent6">
              <a:lumMod val="60000"/>
              <a:lumOff val="40000"/>
            </a:schemeClr>
          </a:solidFill>
          <a:ln>
            <a:solidFill>
              <a:schemeClr val="tx1"/>
            </a:solidFill>
            <a:miter lim="800000"/>
            <a:headEnd/>
            <a:tailEnd/>
          </a:ln>
        </p:spPr>
        <p:txBody>
          <a:bodyPr>
            <a:normAutofit fontScale="90000"/>
          </a:bodyPr>
          <a:lstStyle/>
          <a:p>
            <a:r>
              <a:rPr lang="en-US" altLang="en-US" b="1" dirty="0"/>
              <a:t> Visual Processing Disorder</a:t>
            </a:r>
            <a:r>
              <a:rPr lang="en-US" altLang="en-US" dirty="0"/>
              <a:t> </a:t>
            </a:r>
          </a:p>
        </p:txBody>
      </p:sp>
      <p:sp>
        <p:nvSpPr>
          <p:cNvPr id="12291" name="Rectangle 3"/>
          <p:cNvSpPr>
            <a:spLocks noChangeArrowheads="1"/>
          </p:cNvSpPr>
          <p:nvPr/>
        </p:nvSpPr>
        <p:spPr bwMode="auto">
          <a:xfrm>
            <a:off x="838200" y="1219200"/>
            <a:ext cx="10744200" cy="5334000"/>
          </a:xfrm>
          <a:prstGeom prst="rect">
            <a:avLst/>
          </a:prstGeom>
          <a:solidFill>
            <a:schemeClr val="accent6">
              <a:lumMod val="60000"/>
              <a:lumOff val="40000"/>
            </a:schemeClr>
          </a:solidFill>
          <a:ln w="9525">
            <a:solidFill>
              <a:schemeClr val="tx1"/>
            </a:solidFill>
            <a:miter lim="800000"/>
            <a:headEnd/>
            <a:tailEnd/>
          </a:ln>
          <a:effectLst/>
        </p:spPr>
        <p:txBody>
          <a:bodyPr wrap="none" lIns="548640" anchor="ctr"/>
          <a:lstStyle/>
          <a:p>
            <a:pPr>
              <a:buFontTx/>
              <a:buChar char="•"/>
            </a:pPr>
            <a:r>
              <a:rPr lang="en-US" altLang="en-US" sz="4400" dirty="0">
                <a:ea typeface="Arial Unicode MS" panose="020B0604020202020204" pitchFamily="34" charset="-128"/>
                <a:cs typeface="Arial Unicode MS" panose="020B0604020202020204" pitchFamily="34" charset="-128"/>
              </a:rPr>
              <a:t> A visual processing disorder </a:t>
            </a:r>
          </a:p>
          <a:p>
            <a:r>
              <a:rPr lang="en-US" altLang="en-US" sz="4400" dirty="0">
                <a:ea typeface="Arial Unicode MS" panose="020B0604020202020204" pitchFamily="34" charset="-128"/>
                <a:cs typeface="Arial Unicode MS" panose="020B0604020202020204" pitchFamily="34" charset="-128"/>
              </a:rPr>
              <a:t>is a hindered ability to make sense </a:t>
            </a:r>
          </a:p>
          <a:p>
            <a:r>
              <a:rPr lang="en-US" altLang="en-US" sz="4400" dirty="0">
                <a:ea typeface="Arial Unicode MS" panose="020B0604020202020204" pitchFamily="34" charset="-128"/>
                <a:cs typeface="Arial Unicode MS" panose="020B0604020202020204" pitchFamily="34" charset="-128"/>
              </a:rPr>
              <a:t>of information taken in through </a:t>
            </a:r>
          </a:p>
          <a:p>
            <a:r>
              <a:rPr lang="en-US" altLang="en-US" sz="4400" dirty="0">
                <a:ea typeface="Arial Unicode MS" panose="020B0604020202020204" pitchFamily="34" charset="-128"/>
                <a:cs typeface="Arial Unicode MS" panose="020B0604020202020204" pitchFamily="34" charset="-128"/>
              </a:rPr>
              <a:t>the eyes. </a:t>
            </a:r>
          </a:p>
          <a:p>
            <a:pPr>
              <a:buFontTx/>
              <a:buChar char="•"/>
            </a:pPr>
            <a:r>
              <a:rPr lang="en-US" altLang="en-US" sz="4400" dirty="0">
                <a:ea typeface="Arial Unicode MS" panose="020B0604020202020204" pitchFamily="34" charset="-128"/>
                <a:cs typeface="Arial Unicode MS" panose="020B0604020202020204" pitchFamily="34" charset="-128"/>
              </a:rPr>
              <a:t>Difficulties with visual processing </a:t>
            </a:r>
          </a:p>
          <a:p>
            <a:r>
              <a:rPr lang="en-US" altLang="en-US" sz="4400" dirty="0">
                <a:ea typeface="Arial Unicode MS" panose="020B0604020202020204" pitchFamily="34" charset="-128"/>
                <a:cs typeface="Arial Unicode MS" panose="020B0604020202020204" pitchFamily="34" charset="-128"/>
              </a:rPr>
              <a:t>affect how visual information </a:t>
            </a:r>
          </a:p>
          <a:p>
            <a:r>
              <a:rPr lang="en-US" altLang="en-US" sz="4400" dirty="0">
                <a:ea typeface="Arial Unicode MS" panose="020B0604020202020204" pitchFamily="34" charset="-128"/>
                <a:cs typeface="Arial Unicode MS" panose="020B0604020202020204" pitchFamily="34" charset="-128"/>
              </a:rPr>
              <a:t>is interpreted, or processed by </a:t>
            </a:r>
          </a:p>
          <a:p>
            <a:r>
              <a:rPr lang="en-US" altLang="en-US" sz="4400" dirty="0">
                <a:ea typeface="Arial Unicode MS" panose="020B0604020202020204" pitchFamily="34" charset="-128"/>
                <a:cs typeface="Arial Unicode MS" panose="020B0604020202020204" pitchFamily="34" charset="-128"/>
              </a:rPr>
              <a:t>the brain.</a:t>
            </a:r>
          </a:p>
        </p:txBody>
      </p:sp>
      <p:pic>
        <p:nvPicPr>
          <p:cNvPr id="12292" name="Picture 4" descr="C:\Documents and Settings\Owner\My Documents\LDABC\LDABC-WL\Public Awareness &amp; Advocacy\LD Awareness\ey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46342" y="2362200"/>
            <a:ext cx="2336058" cy="179876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685800" y="495300"/>
            <a:ext cx="7620000" cy="1143000"/>
          </a:xfrm>
          <a:solidFill>
            <a:schemeClr val="accent6">
              <a:lumMod val="60000"/>
              <a:lumOff val="40000"/>
            </a:schemeClr>
          </a:solidFill>
          <a:ln>
            <a:solidFill>
              <a:schemeClr val="tx1"/>
            </a:solidFill>
            <a:miter lim="800000"/>
            <a:headEnd/>
            <a:tailEnd/>
          </a:ln>
        </p:spPr>
        <p:txBody>
          <a:bodyPr>
            <a:normAutofit fontScale="90000"/>
          </a:bodyPr>
          <a:lstStyle/>
          <a:p>
            <a:r>
              <a:rPr lang="en-US" altLang="en-US" sz="5400" b="1" dirty="0"/>
              <a:t>Auditory Processing Disorder</a:t>
            </a:r>
          </a:p>
        </p:txBody>
      </p:sp>
      <p:sp>
        <p:nvSpPr>
          <p:cNvPr id="13315" name="Rectangle 3"/>
          <p:cNvSpPr>
            <a:spLocks noGrp="1" noChangeArrowheads="1"/>
          </p:cNvSpPr>
          <p:nvPr>
            <p:ph idx="1"/>
          </p:nvPr>
        </p:nvSpPr>
        <p:spPr>
          <a:xfrm>
            <a:off x="685800" y="1752600"/>
            <a:ext cx="11125200" cy="4876800"/>
          </a:xfrm>
          <a:solidFill>
            <a:schemeClr val="accent6">
              <a:lumMod val="60000"/>
              <a:lumOff val="40000"/>
            </a:schemeClr>
          </a:solidFill>
          <a:ln>
            <a:solidFill>
              <a:schemeClr val="tx1"/>
            </a:solidFill>
            <a:miter lim="800000"/>
            <a:headEnd/>
            <a:tailEnd/>
          </a:ln>
        </p:spPr>
        <p:txBody>
          <a:bodyPr lIns="548640">
            <a:normAutofit fontScale="92500"/>
          </a:bodyPr>
          <a:lstStyle/>
          <a:p>
            <a:r>
              <a:rPr lang="en-US" altLang="en-US" sz="5400" dirty="0">
                <a:ea typeface="Arial Unicode MS" panose="020B0604020202020204" pitchFamily="34" charset="-128"/>
                <a:cs typeface="Arial Unicode MS" panose="020B0604020202020204" pitchFamily="34" charset="-128"/>
              </a:rPr>
              <a:t>Interferes with the ability to </a:t>
            </a:r>
          </a:p>
          <a:p>
            <a:pPr marL="0" indent="0">
              <a:buNone/>
            </a:pPr>
            <a:r>
              <a:rPr lang="en-US" altLang="en-US" sz="5400" dirty="0">
                <a:ea typeface="Arial Unicode MS" panose="020B0604020202020204" pitchFamily="34" charset="-128"/>
                <a:cs typeface="Arial Unicode MS" panose="020B0604020202020204" pitchFamily="34" charset="-128"/>
              </a:rPr>
              <a:t>make sense of information taken in through the ears. </a:t>
            </a:r>
          </a:p>
          <a:p>
            <a:r>
              <a:rPr lang="en-US" altLang="en-US" sz="5400" dirty="0">
                <a:ea typeface="Arial Unicode MS" panose="020B0604020202020204" pitchFamily="34" charset="-128"/>
                <a:cs typeface="Arial Unicode MS" panose="020B0604020202020204" pitchFamily="34" charset="-128"/>
              </a:rPr>
              <a:t>Difficulties do not affect what is heard by the ear, but how this information is interpreted by the brain.</a:t>
            </a:r>
            <a:endParaRPr lang="en-US" altLang="en-US" sz="5400" dirty="0"/>
          </a:p>
        </p:txBody>
      </p:sp>
      <p:pic>
        <p:nvPicPr>
          <p:cNvPr id="13316" name="Picture 4" descr="C:\Documents and Settings\Owner\My Documents\LDABC\LDABC-WL\Public Awareness &amp; Advocacy\LD Awareness\big ear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85147" y="381000"/>
            <a:ext cx="2122775" cy="20574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685800" y="365760"/>
            <a:ext cx="9144000" cy="762000"/>
          </a:xfrm>
          <a:solidFill>
            <a:schemeClr val="accent6">
              <a:lumMod val="60000"/>
              <a:lumOff val="40000"/>
            </a:schemeClr>
          </a:solidFill>
          <a:ln>
            <a:solidFill>
              <a:schemeClr val="tx1"/>
            </a:solidFill>
            <a:miter lim="800000"/>
            <a:headEnd/>
            <a:tailEnd/>
          </a:ln>
        </p:spPr>
        <p:txBody>
          <a:bodyPr>
            <a:normAutofit fontScale="90000"/>
          </a:bodyPr>
          <a:lstStyle/>
          <a:p>
            <a:r>
              <a:rPr lang="en-US" altLang="en-US" sz="5400" b="1" dirty="0"/>
              <a:t>  FASD </a:t>
            </a:r>
            <a:r>
              <a:rPr lang="en-US" altLang="en-US" dirty="0"/>
              <a:t>(Fetal Alcohol Syndrome Disorder)</a:t>
            </a:r>
          </a:p>
        </p:txBody>
      </p:sp>
      <p:sp>
        <p:nvSpPr>
          <p:cNvPr id="46083" name="Rectangle 3"/>
          <p:cNvSpPr>
            <a:spLocks noGrp="1" noChangeArrowheads="1"/>
          </p:cNvSpPr>
          <p:nvPr>
            <p:ph idx="1"/>
          </p:nvPr>
        </p:nvSpPr>
        <p:spPr>
          <a:xfrm>
            <a:off x="685800" y="1207008"/>
            <a:ext cx="10820400" cy="5041392"/>
          </a:xfrm>
          <a:solidFill>
            <a:schemeClr val="accent6">
              <a:lumMod val="60000"/>
              <a:lumOff val="40000"/>
            </a:schemeClr>
          </a:solidFill>
          <a:ln>
            <a:solidFill>
              <a:schemeClr val="tx1"/>
            </a:solidFill>
            <a:miter lim="800000"/>
            <a:headEnd/>
            <a:tailEnd/>
          </a:ln>
        </p:spPr>
        <p:txBody>
          <a:bodyPr lIns="548640">
            <a:normAutofit lnSpcReduction="10000"/>
          </a:bodyPr>
          <a:lstStyle/>
          <a:p>
            <a:pPr>
              <a:lnSpc>
                <a:spcPct val="95000"/>
              </a:lnSpc>
              <a:spcBef>
                <a:spcPct val="0"/>
              </a:spcBef>
              <a:buFontTx/>
              <a:buNone/>
            </a:pPr>
            <a:r>
              <a:rPr lang="en-US" altLang="en-US" sz="4400" dirty="0"/>
              <a:t>Students with FAS may have difficulty </a:t>
            </a:r>
          </a:p>
          <a:p>
            <a:pPr>
              <a:lnSpc>
                <a:spcPct val="95000"/>
              </a:lnSpc>
              <a:spcBef>
                <a:spcPct val="0"/>
              </a:spcBef>
            </a:pPr>
            <a:r>
              <a:rPr lang="en-US" altLang="en-US" sz="4800" dirty="0"/>
              <a:t>being over-stimulated by noise.</a:t>
            </a:r>
          </a:p>
          <a:p>
            <a:pPr>
              <a:lnSpc>
                <a:spcPct val="95000"/>
              </a:lnSpc>
              <a:spcBef>
                <a:spcPct val="0"/>
              </a:spcBef>
            </a:pPr>
            <a:r>
              <a:rPr lang="en-US" altLang="en-US" sz="4800" dirty="0"/>
              <a:t>staying seated, so tend to fidget, squirm, or get out of the chair.</a:t>
            </a:r>
          </a:p>
          <a:p>
            <a:pPr>
              <a:lnSpc>
                <a:spcPct val="95000"/>
              </a:lnSpc>
              <a:spcBef>
                <a:spcPct val="0"/>
              </a:spcBef>
            </a:pPr>
            <a:r>
              <a:rPr lang="en-US" altLang="en-US" sz="4800" dirty="0"/>
              <a:t>thinking before acting, so they are impulsive.</a:t>
            </a:r>
          </a:p>
          <a:p>
            <a:pPr>
              <a:lnSpc>
                <a:spcPct val="95000"/>
              </a:lnSpc>
              <a:spcBef>
                <a:spcPct val="0"/>
              </a:spcBef>
            </a:pPr>
            <a:r>
              <a:rPr lang="en-US" altLang="en-US" sz="4800" dirty="0"/>
              <a:t>concentrating on a task.</a:t>
            </a:r>
          </a:p>
          <a:p>
            <a:pPr>
              <a:lnSpc>
                <a:spcPct val="95000"/>
              </a:lnSpc>
              <a:spcBef>
                <a:spcPct val="0"/>
              </a:spcBef>
            </a:pPr>
            <a:r>
              <a:rPr lang="en-US" altLang="en-US" sz="4800" dirty="0"/>
              <a:t>expressing emotions and needs.</a:t>
            </a:r>
          </a:p>
          <a:p>
            <a:endParaRPr lang="en-US" altLang="en-US" sz="3200"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762000" y="243840"/>
            <a:ext cx="8305800" cy="914400"/>
          </a:xfrm>
          <a:solidFill>
            <a:schemeClr val="accent6">
              <a:lumMod val="60000"/>
              <a:lumOff val="40000"/>
            </a:schemeClr>
          </a:solidFill>
          <a:ln>
            <a:solidFill>
              <a:schemeClr val="tx1"/>
            </a:solidFill>
            <a:miter lim="800000"/>
            <a:headEnd/>
            <a:tailEnd/>
          </a:ln>
        </p:spPr>
        <p:txBody>
          <a:bodyPr>
            <a:normAutofit/>
          </a:bodyPr>
          <a:lstStyle/>
          <a:p>
            <a:r>
              <a:rPr lang="en-US" altLang="en-US" sz="5400" dirty="0"/>
              <a:t>Severe Consequences of LDs</a:t>
            </a:r>
          </a:p>
        </p:txBody>
      </p:sp>
      <p:sp>
        <p:nvSpPr>
          <p:cNvPr id="18436" name="Rectangle 4"/>
          <p:cNvSpPr>
            <a:spLocks noChangeArrowheads="1"/>
          </p:cNvSpPr>
          <p:nvPr/>
        </p:nvSpPr>
        <p:spPr bwMode="auto">
          <a:xfrm>
            <a:off x="762000" y="1283208"/>
            <a:ext cx="10744200" cy="4965192"/>
          </a:xfrm>
          <a:prstGeom prst="rect">
            <a:avLst/>
          </a:prstGeom>
          <a:solidFill>
            <a:schemeClr val="accent6">
              <a:lumMod val="60000"/>
              <a:lumOff val="40000"/>
            </a:schemeClr>
          </a:solidFill>
          <a:ln w="9525">
            <a:solidFill>
              <a:schemeClr val="tx1"/>
            </a:solidFill>
            <a:miter lim="800000"/>
            <a:headEnd/>
            <a:tailEnd/>
          </a:ln>
          <a:effectLst/>
        </p:spPr>
        <p:txBody>
          <a:bodyPr wrap="none" lIns="548640" anchor="ctr"/>
          <a:lstStyle/>
          <a:p>
            <a:pPr>
              <a:buFontTx/>
              <a:buChar char="•"/>
            </a:pPr>
            <a:r>
              <a:rPr lang="en-US" altLang="en-US" sz="5400" dirty="0">
                <a:latin typeface="Comic Sans MS" panose="030F0702030302020204" pitchFamily="66" charset="0"/>
                <a:cs typeface="Times New Roman" panose="02020603050405020304" pitchFamily="18" charset="0"/>
              </a:rPr>
              <a:t>Those doing poorly in </a:t>
            </a:r>
          </a:p>
          <a:p>
            <a:r>
              <a:rPr lang="en-US" altLang="en-US" sz="5400" dirty="0">
                <a:latin typeface="Comic Sans MS" panose="030F0702030302020204" pitchFamily="66" charset="0"/>
                <a:cs typeface="Times New Roman" panose="02020603050405020304" pitchFamily="18" charset="0"/>
              </a:rPr>
              <a:t>school do not feel good </a:t>
            </a:r>
          </a:p>
          <a:p>
            <a:r>
              <a:rPr lang="en-US" altLang="en-US" sz="5400" dirty="0">
                <a:latin typeface="Comic Sans MS" panose="030F0702030302020204" pitchFamily="66" charset="0"/>
                <a:cs typeface="Times New Roman" panose="02020603050405020304" pitchFamily="18" charset="0"/>
              </a:rPr>
              <a:t>about themselves.</a:t>
            </a:r>
          </a:p>
          <a:p>
            <a:pPr>
              <a:buFontTx/>
              <a:buChar char="•"/>
            </a:pPr>
            <a:r>
              <a:rPr lang="en-US" altLang="en-US" sz="5400" dirty="0">
                <a:latin typeface="Comic Sans MS" panose="030F0702030302020204" pitchFamily="66" charset="0"/>
                <a:cs typeface="Times New Roman" panose="02020603050405020304" pitchFamily="18" charset="0"/>
              </a:rPr>
              <a:t> They may </a:t>
            </a:r>
          </a:p>
          <a:p>
            <a:r>
              <a:rPr lang="en-US" altLang="en-US" sz="5400" dirty="0">
                <a:latin typeface="Comic Sans MS" panose="030F0702030302020204" pitchFamily="66" charset="0"/>
                <a:cs typeface="Times New Roman" panose="02020603050405020304" pitchFamily="18" charset="0"/>
              </a:rPr>
              <a:t>withdraw from their </a:t>
            </a:r>
          </a:p>
          <a:p>
            <a:r>
              <a:rPr lang="en-US" altLang="en-US" sz="5400" dirty="0">
                <a:latin typeface="Comic Sans MS" panose="030F0702030302020204" pitchFamily="66" charset="0"/>
                <a:cs typeface="Times New Roman" panose="02020603050405020304" pitchFamily="18" charset="0"/>
              </a:rPr>
              <a:t>friends and social activities.</a:t>
            </a:r>
            <a:r>
              <a:rPr lang="en-US" altLang="en-US" sz="3200" dirty="0">
                <a:latin typeface="Comic Sans MS" panose="030F0702030302020204" pitchFamily="66" charset="0"/>
                <a:cs typeface="Times New Roman" panose="02020603050405020304" pitchFamily="18" charset="0"/>
              </a:rPr>
              <a:t> </a:t>
            </a:r>
            <a:endParaRPr lang="en-US" altLang="en-US" dirty="0">
              <a:latin typeface="Comic Sans MS" panose="030F0702030302020204" pitchFamily="66" charset="0"/>
            </a:endParaRPr>
          </a:p>
        </p:txBody>
      </p:sp>
      <p:pic>
        <p:nvPicPr>
          <p:cNvPr id="18437" name="Picture 5" descr="C:\Documents and Settings\Owner\My Documents\LDABC\LDABC-WL\Public Awareness &amp; Advocacy\LD Awareness\sad-girl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58200" y="2971800"/>
            <a:ext cx="2438400" cy="2063750"/>
          </a:xfrm>
          <a:prstGeom prst="rect">
            <a:avLst/>
          </a:prstGeom>
          <a:solidFill>
            <a:schemeClr val="accent6">
              <a:lumMod val="60000"/>
              <a:lumOff val="40000"/>
            </a:schemeClr>
          </a:solidFill>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ChangeArrowheads="1"/>
          </p:cNvSpPr>
          <p:nvPr/>
        </p:nvSpPr>
        <p:spPr bwMode="auto">
          <a:xfrm>
            <a:off x="685800" y="1143000"/>
            <a:ext cx="10972800" cy="5562600"/>
          </a:xfrm>
          <a:prstGeom prst="rect">
            <a:avLst/>
          </a:prstGeom>
          <a:solidFill>
            <a:schemeClr val="accent6">
              <a:lumMod val="60000"/>
              <a:lumOff val="40000"/>
            </a:schemeClr>
          </a:solidFill>
          <a:ln w="9525">
            <a:solidFill>
              <a:schemeClr val="tx1"/>
            </a:solidFill>
            <a:miter lim="800000"/>
            <a:headEnd/>
            <a:tailEnd/>
          </a:ln>
          <a:effectLst/>
        </p:spPr>
        <p:txBody>
          <a:bodyPr wrap="none" lIns="548640" anchor="t"/>
          <a:lstStyle/>
          <a:p>
            <a:endParaRPr lang="en-US" altLang="en-US" sz="2400" dirty="0">
              <a:latin typeface="Comic Sans MS" panose="030F0702030302020204" pitchFamily="66" charset="0"/>
              <a:cs typeface="Times New Roman" panose="02020603050405020304" pitchFamily="18" charset="0"/>
            </a:endParaRPr>
          </a:p>
          <a:p>
            <a:pPr>
              <a:buFontTx/>
              <a:buChar char="•"/>
            </a:pPr>
            <a:r>
              <a:rPr lang="en-US" altLang="en-US" sz="4800" dirty="0">
                <a:latin typeface="Comic Sans MS" panose="030F0702030302020204" pitchFamily="66" charset="0"/>
                <a:cs typeface="Times New Roman" panose="02020603050405020304" pitchFamily="18" charset="0"/>
              </a:rPr>
              <a:t>They </a:t>
            </a:r>
            <a:r>
              <a:rPr lang="en-US" altLang="en-US" sz="4800" dirty="0">
                <a:latin typeface="Comic Sans MS" panose="030F0702030302020204" pitchFamily="66" charset="0"/>
                <a:cs typeface="Arial" panose="020B0604020202020204" pitchFamily="34" charset="0"/>
              </a:rPr>
              <a:t>may spend time with </a:t>
            </a:r>
          </a:p>
          <a:p>
            <a:r>
              <a:rPr lang="en-US" altLang="en-US" sz="4800" dirty="0">
                <a:latin typeface="Comic Sans MS" panose="030F0702030302020204" pitchFamily="66" charset="0"/>
                <a:cs typeface="Arial" panose="020B0604020202020204" pitchFamily="34" charset="0"/>
              </a:rPr>
              <a:t>others who view themselves as </a:t>
            </a:r>
          </a:p>
          <a:p>
            <a:r>
              <a:rPr lang="en-US" altLang="en-US" sz="4800" dirty="0">
                <a:latin typeface="Comic Sans MS" panose="030F0702030302020204" pitchFamily="66" charset="0"/>
                <a:cs typeface="Arial" panose="020B0604020202020204" pitchFamily="34" charset="0"/>
              </a:rPr>
              <a:t>losers, and this may contribute to </a:t>
            </a:r>
          </a:p>
          <a:p>
            <a:r>
              <a:rPr lang="en-US" altLang="en-US" sz="4800" dirty="0">
                <a:latin typeface="Comic Sans MS" panose="030F0702030302020204" pitchFamily="66" charset="0"/>
                <a:cs typeface="Arial" panose="020B0604020202020204" pitchFamily="34" charset="0"/>
              </a:rPr>
              <a:t>juvenile delinquency.</a:t>
            </a:r>
          </a:p>
          <a:p>
            <a:endParaRPr lang="en-US" altLang="en-US" sz="2000" dirty="0">
              <a:latin typeface="Comic Sans MS" panose="030F0702030302020204" pitchFamily="66" charset="0"/>
              <a:cs typeface="Times New Roman" panose="02020603050405020304" pitchFamily="18" charset="0"/>
            </a:endParaRPr>
          </a:p>
          <a:p>
            <a:pPr>
              <a:buFontTx/>
              <a:buChar char="•"/>
            </a:pPr>
            <a:r>
              <a:rPr lang="en-US" altLang="en-US" sz="4800" dirty="0">
                <a:latin typeface="Comic Sans MS" panose="030F0702030302020204" pitchFamily="66" charset="0"/>
                <a:ea typeface="Arial Unicode MS" panose="020B0604020202020204" pitchFamily="34" charset="-128"/>
                <a:cs typeface="Arial" panose="020B0604020202020204" pitchFamily="34" charset="0"/>
              </a:rPr>
              <a:t>They </a:t>
            </a:r>
            <a:r>
              <a:rPr lang="en-US" altLang="en-US" sz="4800" dirty="0">
                <a:latin typeface="Comic Sans MS" panose="030F0702030302020204" pitchFamily="66" charset="0"/>
                <a:cs typeface="Arial" panose="020B0604020202020204" pitchFamily="34" charset="0"/>
              </a:rPr>
              <a:t>may lose motivation and </a:t>
            </a:r>
          </a:p>
          <a:p>
            <a:r>
              <a:rPr lang="en-US" altLang="en-US" sz="4800" dirty="0">
                <a:latin typeface="Comic Sans MS" panose="030F0702030302020204" pitchFamily="66" charset="0"/>
                <a:cs typeface="Arial" panose="020B0604020202020204" pitchFamily="34" charset="0"/>
              </a:rPr>
              <a:t>drop out of school.</a:t>
            </a:r>
          </a:p>
          <a:p>
            <a:endParaRPr lang="en-US" altLang="en-US" sz="4800" dirty="0">
              <a:latin typeface="Copperplate33bc" charset="0"/>
              <a:cs typeface="Times New Roman" panose="02020603050405020304" pitchFamily="18" charset="0"/>
            </a:endParaRPr>
          </a:p>
        </p:txBody>
      </p:sp>
      <p:sp>
        <p:nvSpPr>
          <p:cNvPr id="22531" name="Rectangle 3"/>
          <p:cNvSpPr>
            <a:spLocks noGrp="1" noChangeArrowheads="1"/>
          </p:cNvSpPr>
          <p:nvPr>
            <p:ph type="title" idx="4294967295"/>
          </p:nvPr>
        </p:nvSpPr>
        <p:spPr>
          <a:xfrm>
            <a:off x="685800" y="228600"/>
            <a:ext cx="7162800" cy="762000"/>
          </a:xfrm>
          <a:solidFill>
            <a:schemeClr val="accent6">
              <a:lumMod val="60000"/>
              <a:lumOff val="40000"/>
            </a:schemeClr>
          </a:solidFill>
          <a:ln>
            <a:solidFill>
              <a:schemeClr val="tx1"/>
            </a:solidFill>
            <a:miter lim="800000"/>
            <a:headEnd/>
            <a:tailEnd/>
          </a:ln>
        </p:spPr>
        <p:txBody>
          <a:bodyPr>
            <a:normAutofit/>
          </a:bodyPr>
          <a:lstStyle/>
          <a:p>
            <a:r>
              <a:rPr lang="en-US" altLang="en-US" sz="4800" dirty="0"/>
              <a:t>Consequences, continued</a:t>
            </a:r>
          </a:p>
        </p:txBody>
      </p:sp>
    </p:spTree>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762000" y="316992"/>
            <a:ext cx="5277612" cy="609600"/>
          </a:xfrm>
          <a:solidFill>
            <a:schemeClr val="accent6">
              <a:lumMod val="60000"/>
              <a:lumOff val="40000"/>
            </a:schemeClr>
          </a:solidFill>
          <a:ln>
            <a:solidFill>
              <a:schemeClr val="tx1"/>
            </a:solidFill>
            <a:miter lim="800000"/>
            <a:headEnd/>
            <a:tailEnd/>
          </a:ln>
        </p:spPr>
        <p:txBody>
          <a:bodyPr>
            <a:normAutofit fontScale="90000"/>
          </a:bodyPr>
          <a:lstStyle/>
          <a:p>
            <a:r>
              <a:rPr lang="en-US" altLang="en-US" dirty="0"/>
              <a:t>More consequences</a:t>
            </a:r>
          </a:p>
        </p:txBody>
      </p:sp>
      <p:sp>
        <p:nvSpPr>
          <p:cNvPr id="23555" name="Rectangle 3"/>
          <p:cNvSpPr>
            <a:spLocks noGrp="1" noChangeArrowheads="1"/>
          </p:cNvSpPr>
          <p:nvPr>
            <p:ph idx="1"/>
          </p:nvPr>
        </p:nvSpPr>
        <p:spPr>
          <a:xfrm>
            <a:off x="762000" y="1112520"/>
            <a:ext cx="10934700" cy="5440680"/>
          </a:xfrm>
          <a:solidFill>
            <a:schemeClr val="accent6">
              <a:lumMod val="60000"/>
              <a:lumOff val="40000"/>
            </a:schemeClr>
          </a:solidFill>
          <a:ln>
            <a:solidFill>
              <a:schemeClr val="tx1"/>
            </a:solidFill>
            <a:miter lim="800000"/>
            <a:headEnd/>
            <a:tailEnd/>
          </a:ln>
        </p:spPr>
        <p:txBody>
          <a:bodyPr lIns="548640">
            <a:normAutofit/>
          </a:bodyPr>
          <a:lstStyle/>
          <a:p>
            <a:pPr marL="0" indent="0">
              <a:lnSpc>
                <a:spcPct val="90000"/>
              </a:lnSpc>
              <a:spcBef>
                <a:spcPct val="0"/>
              </a:spcBef>
              <a:buNone/>
            </a:pPr>
            <a:endParaRPr lang="en-US" altLang="en-US" sz="4000" dirty="0">
              <a:solidFill>
                <a:srgbClr val="000000"/>
              </a:solidFill>
              <a:cs typeface="Times New Roman" panose="02020603050405020304" pitchFamily="18" charset="0"/>
            </a:endParaRPr>
          </a:p>
          <a:p>
            <a:pPr>
              <a:lnSpc>
                <a:spcPct val="90000"/>
              </a:lnSpc>
              <a:spcBef>
                <a:spcPct val="0"/>
              </a:spcBef>
            </a:pPr>
            <a:r>
              <a:rPr lang="en-US" altLang="en-US" sz="5400" dirty="0">
                <a:solidFill>
                  <a:srgbClr val="000000"/>
                </a:solidFill>
                <a:cs typeface="Times New Roman" panose="02020603050405020304" pitchFamily="18" charset="0"/>
              </a:rPr>
              <a:t>Adults with learning disabilities typically hold a job for only three months.</a:t>
            </a:r>
          </a:p>
          <a:p>
            <a:pPr>
              <a:lnSpc>
                <a:spcPct val="90000"/>
              </a:lnSpc>
              <a:spcBef>
                <a:spcPct val="35000"/>
              </a:spcBef>
            </a:pPr>
            <a:r>
              <a:rPr lang="en-US" altLang="en-US" sz="5400" dirty="0">
                <a:solidFill>
                  <a:srgbClr val="000000"/>
                </a:solidFill>
                <a:cs typeface="Times New Roman" panose="02020603050405020304" pitchFamily="18" charset="0"/>
              </a:rPr>
              <a:t>45.6% of adult inmates with learning disabilities have previous youth court involvement</a:t>
            </a:r>
            <a:r>
              <a:rPr lang="en-US" altLang="en-US" sz="5400" dirty="0">
                <a:solidFill>
                  <a:srgbClr val="000000"/>
                </a:solidFill>
                <a:latin typeface="Arial Unicode MS" panose="020B0604020202020204" pitchFamily="34" charset="-128"/>
                <a:cs typeface="Times New Roman" panose="02020603050405020304" pitchFamily="18" charset="0"/>
              </a:rPr>
              <a:t>.</a:t>
            </a:r>
            <a:r>
              <a:rPr lang="en-US" altLang="en-US" sz="5400" dirty="0">
                <a:latin typeface="Arial Unicode MS" panose="020B0604020202020204" pitchFamily="34" charset="-128"/>
                <a:ea typeface="Arial Unicode MS" panose="020B0604020202020204" pitchFamily="34" charset="-128"/>
                <a:cs typeface="Arial Unicode MS" panose="020B0604020202020204" pitchFamily="34" charset="-128"/>
              </a:rPr>
              <a:t> </a:t>
            </a:r>
            <a:endParaRPr lang="en-US" altLang="en-US" sz="5400" dirty="0">
              <a:solidFill>
                <a:srgbClr val="000000"/>
              </a:solidFill>
              <a:cs typeface="Times New Roman" panose="02020603050405020304" pitchFamily="18" charset="0"/>
            </a:endParaRPr>
          </a:p>
        </p:txBody>
      </p:sp>
    </p:spTree>
  </p:cSld>
  <p:clrMapOvr>
    <a:masterClrMapping/>
  </p:clrMapOvr>
  <p:transition spd="slow">
    <p:wip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2209800" y="609600"/>
            <a:ext cx="7772400" cy="76200"/>
          </a:xfrm>
        </p:spPr>
        <p:txBody>
          <a:bodyPr>
            <a:normAutofit fontScale="90000"/>
          </a:bodyPr>
          <a:lstStyle/>
          <a:p>
            <a:endParaRPr lang="en-US" altLang="en-US"/>
          </a:p>
        </p:txBody>
      </p:sp>
      <p:sp>
        <p:nvSpPr>
          <p:cNvPr id="21507" name="Rectangle 3"/>
          <p:cNvSpPr>
            <a:spLocks noGrp="1" noChangeArrowheads="1"/>
          </p:cNvSpPr>
          <p:nvPr>
            <p:ph idx="1"/>
          </p:nvPr>
        </p:nvSpPr>
        <p:spPr>
          <a:xfrm>
            <a:off x="495300" y="304800"/>
            <a:ext cx="11201400" cy="6248400"/>
          </a:xfrm>
          <a:solidFill>
            <a:schemeClr val="accent6">
              <a:lumMod val="60000"/>
              <a:lumOff val="40000"/>
            </a:schemeClr>
          </a:solidFill>
          <a:ln>
            <a:solidFill>
              <a:schemeClr val="tx1"/>
            </a:solidFill>
            <a:miter lim="800000"/>
            <a:headEnd/>
            <a:tailEnd/>
          </a:ln>
        </p:spPr>
        <p:txBody>
          <a:bodyPr lIns="548640"/>
          <a:lstStyle/>
          <a:p>
            <a:pPr marL="0" indent="0">
              <a:lnSpc>
                <a:spcPct val="100000"/>
              </a:lnSpc>
              <a:spcBef>
                <a:spcPct val="0"/>
              </a:spcBef>
              <a:buNone/>
            </a:pPr>
            <a:endParaRPr lang="en-US" altLang="en-US" sz="4400" dirty="0">
              <a:solidFill>
                <a:srgbClr val="000000"/>
              </a:solidFill>
              <a:latin typeface="Times New Roman" panose="02020603050405020304" pitchFamily="18" charset="0"/>
              <a:cs typeface="Times New Roman" panose="02020603050405020304" pitchFamily="18" charset="0"/>
            </a:endParaRPr>
          </a:p>
          <a:p>
            <a:pPr>
              <a:lnSpc>
                <a:spcPct val="100000"/>
              </a:lnSpc>
              <a:spcBef>
                <a:spcPct val="0"/>
              </a:spcBef>
            </a:pPr>
            <a:r>
              <a:rPr lang="en-US" altLang="en-US" sz="4800" dirty="0">
                <a:solidFill>
                  <a:srgbClr val="000000"/>
                </a:solidFill>
                <a:latin typeface="Times New Roman" panose="02020603050405020304" pitchFamily="18" charset="0"/>
                <a:cs typeface="Times New Roman" panose="02020603050405020304" pitchFamily="18" charset="0"/>
              </a:rPr>
              <a:t>50% of females with learning disabilities will be mothers within 3 to 5 years of leaving high school.</a:t>
            </a:r>
            <a:r>
              <a:rPr lang="en-US" altLang="en-US" sz="4800" dirty="0">
                <a:latin typeface="Times New Roman" panose="02020603050405020304" pitchFamily="18" charset="0"/>
                <a:ea typeface="Arial Unicode MS" panose="020B0604020202020204" pitchFamily="34" charset="-128"/>
                <a:cs typeface="Times New Roman" panose="02020603050405020304" pitchFamily="18" charset="0"/>
              </a:rPr>
              <a:t> </a:t>
            </a:r>
          </a:p>
          <a:p>
            <a:pPr>
              <a:spcBef>
                <a:spcPct val="30000"/>
              </a:spcBef>
            </a:pPr>
            <a:r>
              <a:rPr lang="en-US" altLang="en-US" sz="4800" dirty="0">
                <a:latin typeface="Times New Roman" panose="02020603050405020304" pitchFamily="18" charset="0"/>
                <a:cs typeface="Times New Roman" panose="02020603050405020304" pitchFamily="18" charset="0"/>
              </a:rPr>
              <a:t> </a:t>
            </a:r>
            <a:r>
              <a:rPr lang="en-US" altLang="en-US" sz="4800" dirty="0">
                <a:solidFill>
                  <a:srgbClr val="000000"/>
                </a:solidFill>
                <a:latin typeface="Times New Roman" panose="02020603050405020304" pitchFamily="18" charset="0"/>
                <a:cs typeface="Times New Roman" panose="02020603050405020304" pitchFamily="18" charset="0"/>
              </a:rPr>
              <a:t>Almost 50% of adolescent suicides had previously been diagnosed as having learning disabilities.</a:t>
            </a:r>
            <a:r>
              <a:rPr lang="en-US" altLang="en-US" sz="4800" dirty="0">
                <a:latin typeface="Times New Roman" panose="02020603050405020304" pitchFamily="18" charset="0"/>
                <a:cs typeface="Times New Roman" panose="02020603050405020304" pitchFamily="18" charset="0"/>
              </a:rPr>
              <a:t> </a:t>
            </a:r>
          </a:p>
          <a:p>
            <a:pPr>
              <a:spcBef>
                <a:spcPct val="0"/>
              </a:spcBef>
              <a:buFontTx/>
              <a:buNone/>
            </a:pPr>
            <a:endParaRPr lang="en-US" altLang="en-US" sz="4800" dirty="0">
              <a:latin typeface="Times New Roman" panose="02020603050405020304" pitchFamily="18" charset="0"/>
              <a:cs typeface="Times New Roman" panose="02020603050405020304" pitchFamily="18" charset="0"/>
            </a:endParaRPr>
          </a:p>
          <a:p>
            <a:endParaRPr lang="en-US" altLang="en-US" dirty="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ChangeArrowheads="1"/>
          </p:cNvSpPr>
          <p:nvPr/>
        </p:nvSpPr>
        <p:spPr bwMode="auto">
          <a:xfrm>
            <a:off x="762000" y="381000"/>
            <a:ext cx="10668000" cy="6149376"/>
          </a:xfrm>
          <a:prstGeom prst="rect">
            <a:avLst/>
          </a:prstGeom>
          <a:solidFill>
            <a:schemeClr val="accent6">
              <a:lumMod val="60000"/>
              <a:lumOff val="40000"/>
            </a:schemeClr>
          </a:solidFill>
          <a:ln w="9525">
            <a:solidFill>
              <a:schemeClr val="tx1"/>
            </a:solidFill>
            <a:miter lim="800000"/>
            <a:headEnd/>
            <a:tailEnd/>
          </a:ln>
          <a:effectLst/>
        </p:spPr>
        <p:txBody>
          <a:bodyPr wrap="square" lIns="548640">
            <a:spAutoFit/>
          </a:bodyPr>
          <a:lstStyle/>
          <a:p>
            <a:endParaRPr lang="en-US" altLang="en-US" sz="3600" dirty="0">
              <a:solidFill>
                <a:srgbClr val="231F20"/>
              </a:solidFill>
              <a:latin typeface="Times" panose="02020603050405020304" pitchFamily="18" charset="0"/>
              <a:cs typeface="Times New Roman" panose="02020603050405020304" pitchFamily="18" charset="0"/>
            </a:endParaRPr>
          </a:p>
          <a:p>
            <a:pPr>
              <a:buFontTx/>
              <a:buChar char="•"/>
            </a:pPr>
            <a:r>
              <a:rPr lang="en-US" altLang="en-US" sz="4800" dirty="0">
                <a:solidFill>
                  <a:srgbClr val="231F20"/>
                </a:solidFill>
                <a:latin typeface="Times" panose="02020603050405020304" pitchFamily="18" charset="0"/>
                <a:cs typeface="Times New Roman" panose="02020603050405020304" pitchFamily="18" charset="0"/>
              </a:rPr>
              <a:t> 30 to 50% of young offenders have Learning Disabilities, compared to 3 to 4% of the general population.</a:t>
            </a:r>
          </a:p>
          <a:p>
            <a:pPr>
              <a:spcBef>
                <a:spcPct val="20000"/>
              </a:spcBef>
              <a:buFontTx/>
              <a:buChar char="•"/>
            </a:pPr>
            <a:r>
              <a:rPr lang="en-US" altLang="en-US" sz="4800" dirty="0">
                <a:solidFill>
                  <a:srgbClr val="231F20"/>
                </a:solidFill>
                <a:latin typeface="Times" panose="02020603050405020304" pitchFamily="18" charset="0"/>
                <a:cs typeface="Times New Roman" panose="02020603050405020304" pitchFamily="18" charset="0"/>
              </a:rPr>
              <a:t>Young offenders with LD are over-represented in repeat offense rates and tend to commit more serious crimes on re-arrest.</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57200" y="381000"/>
            <a:ext cx="4267200" cy="609600"/>
          </a:xfrm>
          <a:solidFill>
            <a:schemeClr val="accent6">
              <a:lumMod val="60000"/>
              <a:lumOff val="40000"/>
            </a:schemeClr>
          </a:solidFill>
          <a:ln>
            <a:solidFill>
              <a:schemeClr val="tx1"/>
            </a:solidFill>
            <a:miter lim="800000"/>
            <a:headEnd/>
            <a:tailEnd/>
          </a:ln>
        </p:spPr>
        <p:txBody>
          <a:bodyPr>
            <a:normAutofit fontScale="90000"/>
          </a:bodyPr>
          <a:lstStyle/>
          <a:p>
            <a:r>
              <a:rPr lang="en-US" altLang="en-US" sz="4800" b="1" dirty="0"/>
              <a:t>Cost to Society:</a:t>
            </a:r>
          </a:p>
        </p:txBody>
      </p:sp>
      <p:sp>
        <p:nvSpPr>
          <p:cNvPr id="26627" name="Rectangle 3"/>
          <p:cNvSpPr>
            <a:spLocks noGrp="1" noChangeArrowheads="1"/>
          </p:cNvSpPr>
          <p:nvPr>
            <p:ph idx="1"/>
          </p:nvPr>
        </p:nvSpPr>
        <p:spPr>
          <a:xfrm>
            <a:off x="457200" y="1167384"/>
            <a:ext cx="11049000" cy="4852416"/>
          </a:xfrm>
          <a:solidFill>
            <a:schemeClr val="accent6">
              <a:lumMod val="60000"/>
              <a:lumOff val="40000"/>
            </a:schemeClr>
          </a:solidFill>
          <a:ln>
            <a:solidFill>
              <a:schemeClr val="tx1"/>
            </a:solidFill>
            <a:miter lim="800000"/>
            <a:headEnd/>
            <a:tailEnd/>
          </a:ln>
        </p:spPr>
        <p:txBody>
          <a:bodyPr>
            <a:normAutofit/>
          </a:bodyPr>
          <a:lstStyle/>
          <a:p>
            <a:pPr algn="ctr">
              <a:lnSpc>
                <a:spcPct val="90000"/>
              </a:lnSpc>
              <a:spcBef>
                <a:spcPct val="25000"/>
              </a:spcBef>
              <a:buFontTx/>
              <a:buNone/>
            </a:pPr>
            <a:r>
              <a:rPr lang="en-US" altLang="en-US" sz="8000" b="1" dirty="0">
                <a:solidFill>
                  <a:srgbClr val="000000"/>
                </a:solidFill>
                <a:latin typeface="Times New Roman" panose="02020603050405020304" pitchFamily="18" charset="0"/>
                <a:cs typeface="Times New Roman" panose="02020603050405020304" pitchFamily="18" charset="0"/>
              </a:rPr>
              <a:t>The cost of detaining a young offender is approximately $100,000 a year.</a:t>
            </a:r>
            <a:endParaRPr lang="en-US" altLang="en-US" sz="8000" b="1" dirty="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838200" y="381000"/>
            <a:ext cx="6629400" cy="1066800"/>
          </a:xfrm>
          <a:solidFill>
            <a:schemeClr val="accent6">
              <a:lumMod val="60000"/>
              <a:lumOff val="40000"/>
            </a:schemeClr>
          </a:solidFill>
          <a:ln>
            <a:solidFill>
              <a:schemeClr val="tx1"/>
            </a:solidFill>
            <a:miter lim="800000"/>
            <a:headEnd/>
            <a:tailEnd/>
          </a:ln>
        </p:spPr>
        <p:txBody>
          <a:bodyPr>
            <a:normAutofit/>
          </a:bodyPr>
          <a:lstStyle/>
          <a:p>
            <a:r>
              <a:rPr lang="en-US" altLang="en-US" sz="4800" b="1" dirty="0"/>
              <a:t>Solutions Must Begin Early</a:t>
            </a:r>
          </a:p>
        </p:txBody>
      </p:sp>
      <p:sp>
        <p:nvSpPr>
          <p:cNvPr id="20483" name="Rectangle 3"/>
          <p:cNvSpPr>
            <a:spLocks noGrp="1" noChangeArrowheads="1"/>
          </p:cNvSpPr>
          <p:nvPr>
            <p:ph idx="1"/>
          </p:nvPr>
        </p:nvSpPr>
        <p:spPr>
          <a:xfrm>
            <a:off x="838200" y="1600200"/>
            <a:ext cx="10668000" cy="4876800"/>
          </a:xfrm>
          <a:solidFill>
            <a:schemeClr val="accent6">
              <a:lumMod val="60000"/>
              <a:lumOff val="40000"/>
            </a:schemeClr>
          </a:solidFill>
          <a:ln>
            <a:solidFill>
              <a:schemeClr val="tx1"/>
            </a:solidFill>
            <a:miter lim="800000"/>
            <a:headEnd/>
            <a:tailEnd/>
          </a:ln>
        </p:spPr>
        <p:txBody>
          <a:bodyPr lIns="548640">
            <a:normAutofit/>
          </a:bodyPr>
          <a:lstStyle/>
          <a:p>
            <a:pPr>
              <a:spcBef>
                <a:spcPct val="0"/>
              </a:spcBef>
              <a:buFontTx/>
              <a:buNone/>
            </a:pPr>
            <a:r>
              <a:rPr lang="en-US" altLang="en-US" sz="5400" dirty="0">
                <a:solidFill>
                  <a:srgbClr val="000000"/>
                </a:solidFill>
                <a:latin typeface="Times New Roman" panose="02020603050405020304" pitchFamily="18" charset="0"/>
                <a:cs typeface="Times New Roman" panose="02020603050405020304" pitchFamily="18" charset="0"/>
              </a:rPr>
              <a:t>75% of children with reading disabilities in grade 3, without early intervention, continue to have difficulties learning to read throughout high school and their adult life.</a:t>
            </a:r>
            <a:r>
              <a:rPr lang="en-US" altLang="en-US" sz="3200" dirty="0">
                <a:latin typeface="Times New Roman" panose="02020603050405020304" pitchFamily="18" charset="0"/>
                <a:cs typeface="Times New Roman" panose="02020603050405020304" pitchFamily="18" charset="0"/>
              </a:rPr>
              <a:t> </a:t>
            </a:r>
          </a:p>
          <a:p>
            <a:pPr>
              <a:spcBef>
                <a:spcPct val="0"/>
              </a:spcBef>
              <a:buFontTx/>
              <a:buNone/>
            </a:pPr>
            <a:endParaRPr lang="en-US" altLang="en-US" sz="3200" dirty="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idx="4294967295"/>
          </p:nvPr>
        </p:nvSpPr>
        <p:spPr>
          <a:xfrm>
            <a:off x="838200" y="571500"/>
            <a:ext cx="10591800" cy="5715000"/>
          </a:xfrm>
          <a:solidFill>
            <a:schemeClr val="accent6">
              <a:lumMod val="60000"/>
              <a:lumOff val="40000"/>
            </a:schemeClr>
          </a:solidFill>
          <a:ln>
            <a:solidFill>
              <a:schemeClr val="tx1"/>
            </a:solidFill>
            <a:miter lim="800000"/>
            <a:headEnd/>
            <a:tailEnd/>
          </a:ln>
        </p:spPr>
        <p:txBody>
          <a:bodyPr lIns="548640">
            <a:normAutofit/>
          </a:bodyPr>
          <a:lstStyle/>
          <a:p>
            <a:r>
              <a:rPr lang="en-US" altLang="en-US" sz="5400" dirty="0">
                <a:solidFill>
                  <a:srgbClr val="000000"/>
                </a:solidFill>
                <a:latin typeface="Times" panose="02020603050405020304" pitchFamily="18" charset="0"/>
                <a:cs typeface="Times" panose="02020603050405020304" pitchFamily="18" charset="0"/>
              </a:rPr>
              <a:t>The most common long-term condition suffered by children 0 to 14 years of age is learning disabilities – HALS* reported that 95,580 children aged 0 to 14 years have this condition</a:t>
            </a:r>
            <a:br>
              <a:rPr lang="en-US" altLang="en-US" sz="5400" dirty="0">
                <a:latin typeface="Times" panose="02020603050405020304" pitchFamily="18" charset="0"/>
                <a:cs typeface="Times" panose="02020603050405020304" pitchFamily="18" charset="0"/>
              </a:rPr>
            </a:br>
            <a:r>
              <a:rPr lang="en-US" altLang="en-US" sz="2400" dirty="0">
                <a:latin typeface="Times" panose="02020603050405020304" pitchFamily="18" charset="0"/>
                <a:cs typeface="Times" panose="02020603050405020304" pitchFamily="18" charset="0"/>
              </a:rPr>
              <a:t>*</a:t>
            </a:r>
            <a:r>
              <a:rPr lang="en-US" altLang="en-US" sz="2400" i="1" dirty="0">
                <a:solidFill>
                  <a:srgbClr val="000000"/>
                </a:solidFill>
                <a:latin typeface="Times" panose="02020603050405020304" pitchFamily="18" charset="0"/>
                <a:cs typeface="Times" panose="02020603050405020304" pitchFamily="18" charset="0"/>
              </a:rPr>
              <a:t>Statistics Canada's Health and Activity Limitation Survey (HALS) 1991</a:t>
            </a:r>
            <a:r>
              <a:rPr lang="en-US" altLang="en-US" sz="2400" dirty="0">
                <a:latin typeface="Times" panose="02020603050405020304" pitchFamily="18" charset="0"/>
                <a:cs typeface="Times" panose="02020603050405020304" pitchFamily="18" charset="0"/>
              </a:rPr>
              <a:t> </a:t>
            </a:r>
            <a:endParaRPr lang="en-US" altLang="en-US" sz="4800" dirty="0">
              <a:latin typeface="Times" panose="02020603050405020304" pitchFamily="18" charset="0"/>
              <a:cs typeface="Times"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idx="4294967295"/>
          </p:nvPr>
        </p:nvSpPr>
        <p:spPr>
          <a:xfrm>
            <a:off x="914400" y="609600"/>
            <a:ext cx="10668000" cy="5638800"/>
          </a:xfrm>
          <a:solidFill>
            <a:schemeClr val="accent6">
              <a:lumMod val="60000"/>
              <a:lumOff val="40000"/>
            </a:schemeClr>
          </a:solidFill>
          <a:ln>
            <a:solidFill>
              <a:schemeClr val="tx1"/>
            </a:solidFill>
            <a:miter lim="800000"/>
            <a:headEnd/>
            <a:tailEnd/>
          </a:ln>
        </p:spPr>
        <p:txBody>
          <a:bodyPr lIns="548640"/>
          <a:lstStyle/>
          <a:p>
            <a:r>
              <a:rPr lang="en-US" altLang="en-US" sz="4800" dirty="0">
                <a:latin typeface="Times" panose="02020603050405020304" pitchFamily="18" charset="0"/>
                <a:cs typeface="Times" panose="02020603050405020304" pitchFamily="18" charset="0"/>
              </a:rPr>
              <a:t>Persons scoring lowest on the literacy scales were much less likely to get any post secondary education, and were twice as likely to be unemployed as adults.</a:t>
            </a:r>
            <a:r>
              <a:rPr lang="en-US" altLang="en-US" sz="4000" dirty="0">
                <a:latin typeface="Times" panose="02020603050405020304" pitchFamily="18" charset="0"/>
                <a:cs typeface="Times" panose="02020603050405020304" pitchFamily="18" charset="0"/>
              </a:rPr>
              <a:t> </a:t>
            </a:r>
            <a:br>
              <a:rPr lang="en-US" altLang="en-US" sz="4000" dirty="0">
                <a:latin typeface="Times" panose="02020603050405020304" pitchFamily="18" charset="0"/>
                <a:cs typeface="Times" panose="02020603050405020304" pitchFamily="18" charset="0"/>
              </a:rPr>
            </a:br>
            <a:r>
              <a:rPr lang="en-US" altLang="en-US" sz="2400" i="1" dirty="0">
                <a:latin typeface="Times" panose="02020603050405020304" pitchFamily="18" charset="0"/>
                <a:cs typeface="Times" panose="02020603050405020304" pitchFamily="18" charset="0"/>
              </a:rPr>
              <a:t>Learning Literacy in Canada: Evidence from the International Survey of Reading Skills 2008</a:t>
            </a:r>
            <a:br>
              <a:rPr lang="en-US" altLang="en-US" sz="2400" i="1" dirty="0">
                <a:latin typeface="Times" panose="02020603050405020304" pitchFamily="18" charset="0"/>
                <a:cs typeface="Times" panose="02020603050405020304" pitchFamily="18" charset="0"/>
              </a:rPr>
            </a:br>
            <a:endParaRPr lang="en-US" altLang="en-US" sz="2400" i="1" dirty="0">
              <a:latin typeface="Times" panose="02020603050405020304" pitchFamily="18" charset="0"/>
              <a:cs typeface="Times"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9F500DC-04C2-41F8-8F2C-F01DAB550A1E}"/>
              </a:ext>
            </a:extLst>
          </p:cNvPr>
          <p:cNvSpPr txBox="1"/>
          <p:nvPr/>
        </p:nvSpPr>
        <p:spPr>
          <a:xfrm>
            <a:off x="1143000" y="685800"/>
            <a:ext cx="7239000" cy="1015663"/>
          </a:xfrm>
          <a:prstGeom prst="rect">
            <a:avLst/>
          </a:prstGeom>
          <a:solidFill>
            <a:schemeClr val="accent6">
              <a:lumMod val="60000"/>
              <a:lumOff val="40000"/>
            </a:schemeClr>
          </a:solidFill>
          <a:ln>
            <a:solidFill>
              <a:schemeClr val="tx1"/>
            </a:solidFill>
          </a:ln>
        </p:spPr>
        <p:txBody>
          <a:bodyPr wrap="square" lIns="548640" rtlCol="0">
            <a:spAutoFit/>
          </a:bodyPr>
          <a:lstStyle/>
          <a:p>
            <a:r>
              <a:rPr lang="en-CA" sz="6000" dirty="0"/>
              <a:t>Learning Difficulties</a:t>
            </a:r>
          </a:p>
        </p:txBody>
      </p:sp>
      <p:sp>
        <p:nvSpPr>
          <p:cNvPr id="3" name="TextBox 2">
            <a:extLst>
              <a:ext uri="{FF2B5EF4-FFF2-40B4-BE49-F238E27FC236}">
                <a16:creationId xmlns:a16="http://schemas.microsoft.com/office/drawing/2014/main" id="{8DD9A8A5-5C00-4AD9-A133-A6F111A1C138}"/>
              </a:ext>
            </a:extLst>
          </p:cNvPr>
          <p:cNvSpPr txBox="1"/>
          <p:nvPr/>
        </p:nvSpPr>
        <p:spPr>
          <a:xfrm>
            <a:off x="1143000" y="2002468"/>
            <a:ext cx="10058400" cy="4524315"/>
          </a:xfrm>
          <a:prstGeom prst="rect">
            <a:avLst/>
          </a:prstGeom>
          <a:solidFill>
            <a:schemeClr val="accent6">
              <a:lumMod val="60000"/>
              <a:lumOff val="40000"/>
            </a:schemeClr>
          </a:solidFill>
          <a:ln>
            <a:solidFill>
              <a:schemeClr val="tx1"/>
            </a:solidFill>
          </a:ln>
        </p:spPr>
        <p:txBody>
          <a:bodyPr wrap="square" lIns="548640" rtlCol="0">
            <a:spAutoFit/>
          </a:bodyPr>
          <a:lstStyle/>
          <a:p>
            <a:r>
              <a:rPr lang="en-CA" sz="4800" dirty="0">
                <a:latin typeface="Times New Roman" panose="02020603050405020304" pitchFamily="18" charset="0"/>
                <a:cs typeface="Times New Roman" panose="02020603050405020304" pitchFamily="18" charset="0"/>
              </a:rPr>
              <a:t>Some early learning difficulties turn into learning disabilities.</a:t>
            </a:r>
          </a:p>
          <a:p>
            <a:pPr marL="571500" indent="-571500">
              <a:buFont typeface="Arial" panose="020B0604020202020204" pitchFamily="34" charset="0"/>
              <a:buChar char="•"/>
            </a:pPr>
            <a:r>
              <a:rPr lang="en-CA" sz="4800" dirty="0">
                <a:latin typeface="Times New Roman" panose="02020603050405020304" pitchFamily="18" charset="0"/>
                <a:cs typeface="Times New Roman" panose="02020603050405020304" pitchFamily="18" charset="0"/>
              </a:rPr>
              <a:t>A student who struggles to learn to read through the whole language model can become permanently reading disabled.</a:t>
            </a:r>
          </a:p>
        </p:txBody>
      </p:sp>
    </p:spTree>
    <p:extLst>
      <p:ext uri="{BB962C8B-B14F-4D97-AF65-F5344CB8AC3E}">
        <p14:creationId xmlns:p14="http://schemas.microsoft.com/office/powerpoint/2010/main" val="2506191276"/>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FA4A2E8-C71C-471F-AF56-91C3CB45DB5D}"/>
              </a:ext>
            </a:extLst>
          </p:cNvPr>
          <p:cNvSpPr txBox="1"/>
          <p:nvPr/>
        </p:nvSpPr>
        <p:spPr>
          <a:xfrm>
            <a:off x="1066800" y="674400"/>
            <a:ext cx="10058400" cy="5670783"/>
          </a:xfrm>
          <a:prstGeom prst="rect">
            <a:avLst/>
          </a:prstGeom>
          <a:solidFill>
            <a:schemeClr val="accent6">
              <a:lumMod val="60000"/>
              <a:lumOff val="40000"/>
            </a:schemeClr>
          </a:solidFill>
          <a:ln>
            <a:solidFill>
              <a:schemeClr val="tx1"/>
            </a:solidFill>
          </a:ln>
        </p:spPr>
        <p:txBody>
          <a:bodyPr wrap="square" lIns="548640" rtlCol="0">
            <a:spAutoFit/>
          </a:bodyPr>
          <a:lstStyle/>
          <a:p>
            <a:r>
              <a:rPr lang="en-CA" sz="4400" dirty="0">
                <a:latin typeface="Times New Roman" panose="02020603050405020304" pitchFamily="18" charset="0"/>
                <a:cs typeface="Times New Roman" panose="02020603050405020304" pitchFamily="18" charset="0"/>
              </a:rPr>
              <a:t>The inability to understand math concepts the way they are taught in the early years can lead to a lifelong disability in the area of math.</a:t>
            </a:r>
          </a:p>
          <a:p>
            <a:endParaRPr lang="en-CA" sz="1050" dirty="0">
              <a:latin typeface="Times New Roman" panose="02020603050405020304" pitchFamily="18" charset="0"/>
              <a:cs typeface="Times New Roman" panose="02020603050405020304" pitchFamily="18" charset="0"/>
            </a:endParaRPr>
          </a:p>
          <a:p>
            <a:r>
              <a:rPr lang="en-CA" sz="4400" dirty="0">
                <a:latin typeface="Times New Roman" panose="02020603050405020304" pitchFamily="18" charset="0"/>
                <a:cs typeface="Times New Roman" panose="02020603050405020304" pitchFamily="18" charset="0"/>
              </a:rPr>
              <a:t>“New math” aims to teach kids to do math in their heads instead of with a pencil. This impedes those whose learning style is kinesthetic.</a:t>
            </a:r>
          </a:p>
        </p:txBody>
      </p:sp>
    </p:spTree>
    <p:extLst>
      <p:ext uri="{BB962C8B-B14F-4D97-AF65-F5344CB8AC3E}">
        <p14:creationId xmlns:p14="http://schemas.microsoft.com/office/powerpoint/2010/main" val="20076542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1D28008-A6F2-46E1-A9FA-E67A1AA8CA04}"/>
              </a:ext>
            </a:extLst>
          </p:cNvPr>
          <p:cNvSpPr txBox="1"/>
          <p:nvPr/>
        </p:nvSpPr>
        <p:spPr>
          <a:xfrm>
            <a:off x="1123950" y="520511"/>
            <a:ext cx="9944100" cy="6186309"/>
          </a:xfrm>
          <a:prstGeom prst="rect">
            <a:avLst/>
          </a:prstGeom>
          <a:solidFill>
            <a:schemeClr val="accent6">
              <a:lumMod val="60000"/>
              <a:lumOff val="40000"/>
            </a:schemeClr>
          </a:solidFill>
          <a:ln>
            <a:solidFill>
              <a:schemeClr val="tx1"/>
            </a:solidFill>
          </a:ln>
        </p:spPr>
        <p:txBody>
          <a:bodyPr wrap="square" lIns="548640" rtlCol="0">
            <a:spAutoFit/>
          </a:bodyPr>
          <a:lstStyle/>
          <a:p>
            <a:r>
              <a:rPr lang="en-CA" sz="5400" dirty="0">
                <a:latin typeface="Times New Roman" panose="02020603050405020304" pitchFamily="18" charset="0"/>
                <a:cs typeface="Times New Roman" panose="02020603050405020304" pitchFamily="18" charset="0"/>
              </a:rPr>
              <a:t>The methodology of modern schooling in B.C. is based on “discovery learning”. </a:t>
            </a:r>
          </a:p>
          <a:p>
            <a:endParaRPr lang="en-CA" sz="1400" dirty="0">
              <a:latin typeface="Times New Roman" panose="02020603050405020304" pitchFamily="18" charset="0"/>
              <a:cs typeface="Times New Roman" panose="02020603050405020304" pitchFamily="18" charset="0"/>
            </a:endParaRPr>
          </a:p>
          <a:p>
            <a:r>
              <a:rPr lang="en-CA" sz="4800" dirty="0">
                <a:latin typeface="Times New Roman" panose="02020603050405020304" pitchFamily="18" charset="0"/>
                <a:cs typeface="Times New Roman" panose="02020603050405020304" pitchFamily="18" charset="0"/>
              </a:rPr>
              <a:t>Children are encouraged to guess rather than learn and know.</a:t>
            </a:r>
          </a:p>
          <a:p>
            <a:r>
              <a:rPr lang="en-CA" sz="4800" dirty="0">
                <a:latin typeface="Times New Roman" panose="02020603050405020304" pitchFamily="18" charset="0"/>
                <a:cs typeface="Times New Roman" panose="02020603050405020304" pitchFamily="18" charset="0"/>
              </a:rPr>
              <a:t>Tutoring is direct, explicit learning, best for struggling students </a:t>
            </a:r>
            <a:r>
              <a:rPr lang="en-CA" sz="2800" dirty="0">
                <a:latin typeface="Times New Roman" panose="02020603050405020304" pitchFamily="18" charset="0"/>
                <a:cs typeface="Times New Roman" panose="02020603050405020304" pitchFamily="18" charset="0"/>
              </a:rPr>
              <a:t>(Ashdown &amp; Bernard, 2012).</a:t>
            </a:r>
            <a:endParaRPr lang="en-CA" sz="4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83630887"/>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DB51617-C0EB-44AD-AA76-6CB8A3327F10}"/>
              </a:ext>
            </a:extLst>
          </p:cNvPr>
          <p:cNvSpPr txBox="1"/>
          <p:nvPr/>
        </p:nvSpPr>
        <p:spPr>
          <a:xfrm>
            <a:off x="990600" y="723900"/>
            <a:ext cx="9829800" cy="923330"/>
          </a:xfrm>
          <a:prstGeom prst="rect">
            <a:avLst/>
          </a:prstGeom>
          <a:solidFill>
            <a:schemeClr val="accent6">
              <a:lumMod val="60000"/>
              <a:lumOff val="40000"/>
            </a:schemeClr>
          </a:solidFill>
          <a:ln>
            <a:solidFill>
              <a:schemeClr val="tx1"/>
            </a:solidFill>
          </a:ln>
        </p:spPr>
        <p:txBody>
          <a:bodyPr wrap="square" lIns="548640" rtlCol="0">
            <a:spAutoFit/>
          </a:bodyPr>
          <a:lstStyle/>
          <a:p>
            <a:r>
              <a:rPr lang="en-CA" sz="5400" dirty="0">
                <a:latin typeface="Arial" panose="020B0604020202020204" pitchFamily="34" charset="0"/>
                <a:cs typeface="Arial" panose="020B0604020202020204" pitchFamily="34" charset="0"/>
              </a:rPr>
              <a:t>Finding the Gaps in Learning</a:t>
            </a:r>
          </a:p>
        </p:txBody>
      </p:sp>
      <p:sp>
        <p:nvSpPr>
          <p:cNvPr id="3" name="TextBox 2">
            <a:extLst>
              <a:ext uri="{FF2B5EF4-FFF2-40B4-BE49-F238E27FC236}">
                <a16:creationId xmlns:a16="http://schemas.microsoft.com/office/drawing/2014/main" id="{3F336763-E97A-40CF-B32D-034EE8898E1B}"/>
              </a:ext>
            </a:extLst>
          </p:cNvPr>
          <p:cNvSpPr txBox="1"/>
          <p:nvPr/>
        </p:nvSpPr>
        <p:spPr>
          <a:xfrm>
            <a:off x="990600" y="2209800"/>
            <a:ext cx="9982200" cy="3416320"/>
          </a:xfrm>
          <a:prstGeom prst="rect">
            <a:avLst/>
          </a:prstGeom>
          <a:solidFill>
            <a:schemeClr val="accent6">
              <a:lumMod val="60000"/>
              <a:lumOff val="40000"/>
            </a:schemeClr>
          </a:solidFill>
          <a:ln>
            <a:solidFill>
              <a:schemeClr val="tx1"/>
            </a:solidFill>
          </a:ln>
        </p:spPr>
        <p:txBody>
          <a:bodyPr wrap="square" lIns="548640" rtlCol="0">
            <a:spAutoFit/>
          </a:bodyPr>
          <a:lstStyle/>
          <a:p>
            <a:r>
              <a:rPr lang="en-CA" sz="5400" dirty="0">
                <a:latin typeface="Times New Roman" panose="02020603050405020304" pitchFamily="18" charset="0"/>
                <a:cs typeface="Times New Roman" panose="02020603050405020304" pitchFamily="18" charset="0"/>
              </a:rPr>
              <a:t>When a child cannot read or do math, it is a tutor’s job to help that child find the gaps in their learning.</a:t>
            </a:r>
          </a:p>
        </p:txBody>
      </p:sp>
    </p:spTree>
    <p:extLst>
      <p:ext uri="{BB962C8B-B14F-4D97-AF65-F5344CB8AC3E}">
        <p14:creationId xmlns:p14="http://schemas.microsoft.com/office/powerpoint/2010/main" val="29600304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838200" y="381000"/>
            <a:ext cx="5943600" cy="914400"/>
          </a:xfrm>
          <a:solidFill>
            <a:schemeClr val="accent6">
              <a:lumMod val="60000"/>
              <a:lumOff val="40000"/>
            </a:schemeClr>
          </a:solidFill>
          <a:ln>
            <a:solidFill>
              <a:schemeClr val="tx1"/>
            </a:solidFill>
            <a:miter lim="800000"/>
            <a:headEnd/>
            <a:tailEnd/>
          </a:ln>
        </p:spPr>
        <p:txBody>
          <a:bodyPr>
            <a:normAutofit fontScale="90000"/>
          </a:bodyPr>
          <a:lstStyle/>
          <a:p>
            <a:r>
              <a:rPr lang="en-US" altLang="en-US" sz="7200" dirty="0"/>
              <a:t>THERE IS HOPE!</a:t>
            </a:r>
          </a:p>
        </p:txBody>
      </p:sp>
      <p:sp>
        <p:nvSpPr>
          <p:cNvPr id="47107" name="Rectangle 3"/>
          <p:cNvSpPr>
            <a:spLocks noGrp="1" noChangeArrowheads="1"/>
          </p:cNvSpPr>
          <p:nvPr>
            <p:ph idx="1"/>
          </p:nvPr>
        </p:nvSpPr>
        <p:spPr>
          <a:xfrm>
            <a:off x="838200" y="1447800"/>
            <a:ext cx="10744200" cy="4876800"/>
          </a:xfrm>
          <a:solidFill>
            <a:schemeClr val="accent6">
              <a:lumMod val="60000"/>
              <a:lumOff val="40000"/>
            </a:schemeClr>
          </a:solidFill>
          <a:ln>
            <a:solidFill>
              <a:schemeClr val="tx1"/>
            </a:solidFill>
            <a:miter lim="800000"/>
            <a:headEnd/>
            <a:tailEnd/>
          </a:ln>
        </p:spPr>
        <p:txBody>
          <a:bodyPr lIns="548640">
            <a:normAutofit/>
          </a:bodyPr>
          <a:lstStyle/>
          <a:p>
            <a:pPr marL="0" indent="0">
              <a:lnSpc>
                <a:spcPct val="90000"/>
              </a:lnSpc>
              <a:buNone/>
            </a:pPr>
            <a:endParaRPr lang="en-US" altLang="en-US" sz="3600" dirty="0"/>
          </a:p>
          <a:p>
            <a:pPr>
              <a:lnSpc>
                <a:spcPct val="90000"/>
              </a:lnSpc>
            </a:pPr>
            <a:r>
              <a:rPr lang="en-US" altLang="en-US" sz="6000" dirty="0"/>
              <a:t> </a:t>
            </a:r>
            <a:r>
              <a:rPr lang="en-US" altLang="en-US" sz="6000" dirty="0">
                <a:latin typeface="Times New Roman" panose="02020603050405020304" pitchFamily="18" charset="0"/>
                <a:cs typeface="Times New Roman" panose="02020603050405020304" pitchFamily="18" charset="0"/>
              </a:rPr>
              <a:t>These students can learn.</a:t>
            </a:r>
          </a:p>
          <a:p>
            <a:pPr>
              <a:lnSpc>
                <a:spcPct val="90000"/>
              </a:lnSpc>
            </a:pPr>
            <a:r>
              <a:rPr lang="en-US" altLang="en-US" sz="6000" dirty="0">
                <a:latin typeface="Times New Roman" panose="02020603050405020304" pitchFamily="18" charset="0"/>
                <a:cs typeface="Times New Roman" panose="02020603050405020304" pitchFamily="18" charset="0"/>
              </a:rPr>
              <a:t> Trained tutors can assess    </a:t>
            </a:r>
          </a:p>
          <a:p>
            <a:pPr marL="0" indent="0">
              <a:lnSpc>
                <a:spcPct val="90000"/>
              </a:lnSpc>
              <a:buNone/>
            </a:pPr>
            <a:r>
              <a:rPr lang="en-US" altLang="en-US" sz="6000" dirty="0">
                <a:latin typeface="Times New Roman" panose="02020603050405020304" pitchFamily="18" charset="0"/>
                <a:cs typeface="Times New Roman" panose="02020603050405020304" pitchFamily="18" charset="0"/>
              </a:rPr>
              <a:t>   problems and apply methods    </a:t>
            </a:r>
          </a:p>
          <a:p>
            <a:pPr marL="0" indent="0">
              <a:lnSpc>
                <a:spcPct val="90000"/>
              </a:lnSpc>
              <a:buNone/>
            </a:pPr>
            <a:r>
              <a:rPr lang="en-US" altLang="en-US" sz="6000" dirty="0">
                <a:latin typeface="Times New Roman" panose="02020603050405020304" pitchFamily="18" charset="0"/>
                <a:cs typeface="Times New Roman" panose="02020603050405020304" pitchFamily="18" charset="0"/>
              </a:rPr>
              <a:t>   to help students learn.</a:t>
            </a:r>
          </a:p>
        </p:txBody>
      </p:sp>
    </p:spTree>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609600" y="481739"/>
            <a:ext cx="7315200" cy="1143000"/>
          </a:xfrm>
          <a:solidFill>
            <a:schemeClr val="accent6">
              <a:lumMod val="60000"/>
              <a:lumOff val="40000"/>
            </a:schemeClr>
          </a:solidFill>
          <a:ln>
            <a:solidFill>
              <a:schemeClr val="tx1"/>
            </a:solidFill>
            <a:miter lim="800000"/>
            <a:headEnd/>
            <a:tailEnd/>
          </a:ln>
        </p:spPr>
        <p:txBody>
          <a:bodyPr>
            <a:noAutofit/>
          </a:bodyPr>
          <a:lstStyle/>
          <a:p>
            <a:r>
              <a:rPr lang="en-US" altLang="en-US" sz="6000" b="1" dirty="0"/>
              <a:t>How can the LDI help?</a:t>
            </a:r>
          </a:p>
        </p:txBody>
      </p:sp>
      <p:sp>
        <p:nvSpPr>
          <p:cNvPr id="16387" name="Rectangle 3"/>
          <p:cNvSpPr>
            <a:spLocks noGrp="1" noChangeArrowheads="1"/>
          </p:cNvSpPr>
          <p:nvPr>
            <p:ph idx="1"/>
          </p:nvPr>
        </p:nvSpPr>
        <p:spPr>
          <a:xfrm>
            <a:off x="609600" y="1676400"/>
            <a:ext cx="10972800" cy="4876800"/>
          </a:xfrm>
          <a:solidFill>
            <a:schemeClr val="accent6">
              <a:lumMod val="60000"/>
              <a:lumOff val="40000"/>
            </a:schemeClr>
          </a:solidFill>
          <a:ln>
            <a:solidFill>
              <a:schemeClr val="tx1"/>
            </a:solidFill>
            <a:miter lim="800000"/>
            <a:headEnd/>
            <a:tailEnd/>
          </a:ln>
        </p:spPr>
        <p:txBody>
          <a:bodyPr lIns="548640">
            <a:normAutofit/>
          </a:bodyPr>
          <a:lstStyle/>
          <a:p>
            <a:pPr>
              <a:buFontTx/>
              <a:buNone/>
            </a:pPr>
            <a:endParaRPr lang="en-US" altLang="en-US" sz="2400" dirty="0">
              <a:cs typeface="Times New Roman" panose="02020603050405020304" pitchFamily="18" charset="0"/>
            </a:endParaRPr>
          </a:p>
          <a:p>
            <a:pPr>
              <a:buFontTx/>
              <a:buNone/>
            </a:pPr>
            <a:r>
              <a:rPr lang="en-US" altLang="en-US" sz="6000" dirty="0">
                <a:latin typeface="Times New Roman" panose="02020603050405020304" pitchFamily="18" charset="0"/>
                <a:cs typeface="Times New Roman" panose="02020603050405020304" pitchFamily="18" charset="0"/>
              </a:rPr>
              <a:t>Working with parents and teachers, a tutor pinpoints certain problems the student is having, and applies various methods to provide a remedy.</a:t>
            </a:r>
            <a:r>
              <a:rPr lang="en-US" altLang="en-US" sz="3200" dirty="0">
                <a:latin typeface="Times New Roman" panose="02020603050405020304" pitchFamily="18" charset="0"/>
                <a:cs typeface="Times New Roman" panose="02020603050405020304" pitchFamily="18" charset="0"/>
              </a:rPr>
              <a:t> </a:t>
            </a:r>
          </a:p>
        </p:txBody>
      </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1219200" y="457200"/>
            <a:ext cx="10058400" cy="5943600"/>
          </a:xfrm>
          <a:solidFill>
            <a:schemeClr val="accent6">
              <a:lumMod val="60000"/>
              <a:lumOff val="40000"/>
            </a:schemeClr>
          </a:solidFill>
          <a:ln>
            <a:solidFill>
              <a:schemeClr val="tx1"/>
            </a:solidFill>
            <a:miter lim="800000"/>
            <a:headEnd/>
            <a:tailEnd/>
          </a:ln>
        </p:spPr>
        <p:txBody>
          <a:bodyPr lIns="548640">
            <a:normAutofit/>
          </a:bodyPr>
          <a:lstStyle/>
          <a:p>
            <a:br>
              <a:rPr lang="en-US" altLang="en-US" sz="5400" dirty="0">
                <a:cs typeface="Times New Roman" panose="02020603050405020304" pitchFamily="18" charset="0"/>
              </a:rPr>
            </a:br>
            <a:r>
              <a:rPr lang="en-US" altLang="en-US" sz="5400" dirty="0">
                <a:latin typeface="Times New Roman" panose="02020603050405020304" pitchFamily="18" charset="0"/>
                <a:cs typeface="Times New Roman" panose="02020603050405020304" pitchFamily="18" charset="0"/>
              </a:rPr>
              <a:t>Our tutors are given training in various assessments and programs, applied based on the need expressed by the parents and teachers,  after informal testing. </a:t>
            </a:r>
            <a:br>
              <a:rPr lang="en-US" altLang="en-US" sz="5400" dirty="0">
                <a:latin typeface="Times New Roman" panose="02020603050405020304" pitchFamily="18" charset="0"/>
                <a:cs typeface="Times New Roman" panose="02020603050405020304" pitchFamily="18" charset="0"/>
              </a:rPr>
            </a:br>
            <a:endParaRPr lang="en-US" altLang="en-US" sz="5400" dirty="0">
              <a:latin typeface="Times New Roman" panose="02020603050405020304" pitchFamily="18" charset="0"/>
              <a:cs typeface="Times New Roman" panose="02020603050405020304" pitchFamily="18" charset="0"/>
            </a:endParaRPr>
          </a:p>
        </p:txBody>
      </p:sp>
    </p:spTree>
  </p:cSld>
  <p:clrMapOvr>
    <a:masterClrMapping/>
  </p:clrMapOvr>
  <p:transition spd="slow">
    <p:random/>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990600" y="533400"/>
            <a:ext cx="7315200" cy="838200"/>
          </a:xfrm>
          <a:solidFill>
            <a:schemeClr val="accent6">
              <a:lumMod val="60000"/>
              <a:lumOff val="40000"/>
            </a:schemeClr>
          </a:solidFill>
          <a:ln>
            <a:solidFill>
              <a:schemeClr val="tx1"/>
            </a:solidFill>
            <a:miter lim="800000"/>
            <a:headEnd/>
            <a:tailEnd/>
          </a:ln>
        </p:spPr>
        <p:txBody>
          <a:bodyPr>
            <a:noAutofit/>
          </a:bodyPr>
          <a:lstStyle/>
          <a:p>
            <a:r>
              <a:rPr lang="en-US" altLang="en-US" sz="6600" dirty="0">
                <a:latin typeface="Sylfaen" panose="010A0502050306030303" pitchFamily="18" charset="0"/>
              </a:rPr>
              <a:t>How can you help?</a:t>
            </a:r>
          </a:p>
        </p:txBody>
      </p:sp>
      <p:sp>
        <p:nvSpPr>
          <p:cNvPr id="9219" name="Rectangle 3"/>
          <p:cNvSpPr>
            <a:spLocks noGrp="1" noChangeArrowheads="1"/>
          </p:cNvSpPr>
          <p:nvPr>
            <p:ph idx="1"/>
          </p:nvPr>
        </p:nvSpPr>
        <p:spPr>
          <a:xfrm>
            <a:off x="990600" y="1524000"/>
            <a:ext cx="9906000" cy="5105400"/>
          </a:xfrm>
          <a:solidFill>
            <a:schemeClr val="accent6">
              <a:lumMod val="60000"/>
              <a:lumOff val="40000"/>
            </a:schemeClr>
          </a:solidFill>
          <a:ln>
            <a:solidFill>
              <a:schemeClr val="tx1"/>
            </a:solidFill>
            <a:miter lim="800000"/>
            <a:headEnd/>
            <a:tailEnd/>
          </a:ln>
        </p:spPr>
        <p:txBody>
          <a:bodyPr>
            <a:normAutofit/>
          </a:bodyPr>
          <a:lstStyle/>
          <a:p>
            <a:r>
              <a:rPr lang="en-US" altLang="en-US" sz="6000" dirty="0">
                <a:latin typeface="Times New Roman" panose="02020603050405020304" pitchFamily="18" charset="0"/>
                <a:cs typeface="Times New Roman" panose="02020603050405020304" pitchFamily="18" charset="0"/>
              </a:rPr>
              <a:t>Become a member of your local Learning Difficulties Initiative</a:t>
            </a:r>
          </a:p>
          <a:p>
            <a:r>
              <a:rPr lang="en-US" altLang="en-US" sz="6000" dirty="0">
                <a:latin typeface="Times New Roman" panose="02020603050405020304" pitchFamily="18" charset="0"/>
                <a:cs typeface="Times New Roman" panose="02020603050405020304" pitchFamily="18" charset="0"/>
              </a:rPr>
              <a:t>Volunteer your time to raise funds and awareness</a:t>
            </a:r>
          </a:p>
          <a:p>
            <a:endParaRPr lang="en-US" altLang="en-US" sz="6000" dirty="0"/>
          </a:p>
        </p:txBody>
      </p:sp>
    </p:spTree>
  </p:cSld>
  <p:clrMapOvr>
    <a:masterClrMapping/>
  </p:clrMapOvr>
  <p:transition spd="slow">
    <p:random/>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ctrTitle"/>
          </p:nvPr>
        </p:nvSpPr>
        <p:spPr>
          <a:xfrm>
            <a:off x="762000" y="381000"/>
            <a:ext cx="8763000" cy="838200"/>
          </a:xfrm>
          <a:solidFill>
            <a:schemeClr val="accent6">
              <a:lumMod val="60000"/>
              <a:lumOff val="40000"/>
            </a:schemeClr>
          </a:solidFill>
          <a:ln>
            <a:solidFill>
              <a:schemeClr val="tx1"/>
            </a:solidFill>
          </a:ln>
        </p:spPr>
        <p:txBody>
          <a:bodyPr anchor="ctr">
            <a:normAutofit/>
          </a:bodyPr>
          <a:lstStyle/>
          <a:p>
            <a:pPr algn="l"/>
            <a:r>
              <a:rPr lang="en-US" altLang="en-US" sz="4400" b="1" dirty="0"/>
              <a:t> </a:t>
            </a:r>
            <a:r>
              <a:rPr lang="en-US" altLang="en-US" sz="5400" b="1" dirty="0"/>
              <a:t>Programs That Need Funding</a:t>
            </a:r>
          </a:p>
        </p:txBody>
      </p:sp>
      <p:sp>
        <p:nvSpPr>
          <p:cNvPr id="34819" name="Rectangle 3"/>
          <p:cNvSpPr>
            <a:spLocks noGrp="1" noChangeArrowheads="1"/>
          </p:cNvSpPr>
          <p:nvPr>
            <p:ph type="subTitle" idx="1"/>
          </p:nvPr>
        </p:nvSpPr>
        <p:spPr>
          <a:xfrm>
            <a:off x="762000" y="1371600"/>
            <a:ext cx="10515600" cy="5029200"/>
          </a:xfrm>
          <a:solidFill>
            <a:schemeClr val="accent6">
              <a:lumMod val="60000"/>
              <a:lumOff val="40000"/>
            </a:schemeClr>
          </a:solidFill>
          <a:ln>
            <a:solidFill>
              <a:schemeClr val="tx1"/>
            </a:solidFill>
            <a:miter lim="800000"/>
            <a:headEnd/>
            <a:tailEnd/>
          </a:ln>
        </p:spPr>
        <p:txBody>
          <a:bodyPr lIns="548640">
            <a:normAutofit lnSpcReduction="10000"/>
          </a:bodyPr>
          <a:lstStyle/>
          <a:p>
            <a:pPr algn="l"/>
            <a:r>
              <a:rPr lang="en-US" altLang="en-US" sz="3200" dirty="0"/>
              <a:t> </a:t>
            </a:r>
          </a:p>
          <a:p>
            <a:pPr algn="l">
              <a:buFontTx/>
              <a:buChar char="•"/>
            </a:pPr>
            <a:r>
              <a:rPr lang="en-US" altLang="en-US" sz="4400" dirty="0">
                <a:latin typeface="Times New Roman" panose="02020603050405020304" pitchFamily="18" charset="0"/>
                <a:cs typeface="Times New Roman" panose="02020603050405020304" pitchFamily="18" charset="0"/>
              </a:rPr>
              <a:t>Sponsorship Program – Give a child the chance to learn.</a:t>
            </a:r>
          </a:p>
          <a:p>
            <a:pPr algn="l">
              <a:buFontTx/>
              <a:buChar char="•"/>
            </a:pPr>
            <a:r>
              <a:rPr lang="en-US" altLang="en-US" sz="4400" dirty="0">
                <a:latin typeface="Times New Roman" panose="02020603050405020304" pitchFamily="18" charset="0"/>
                <a:cs typeface="Times New Roman" panose="02020603050405020304" pitchFamily="18" charset="0"/>
              </a:rPr>
              <a:t> Support the organization and administration of the office. </a:t>
            </a:r>
          </a:p>
          <a:p>
            <a:pPr algn="l">
              <a:buFontTx/>
              <a:buChar char="•"/>
            </a:pPr>
            <a:r>
              <a:rPr lang="en-US" altLang="en-US" sz="4400" dirty="0">
                <a:latin typeface="Times New Roman" panose="02020603050405020304" pitchFamily="18" charset="0"/>
                <a:cs typeface="Times New Roman" panose="02020603050405020304" pitchFamily="18" charset="0"/>
              </a:rPr>
              <a:t> Provide funding for training for tutors in how to teach those with learning disabilities.</a:t>
            </a:r>
          </a:p>
          <a:p>
            <a:pPr algn="l"/>
            <a:endParaRPr lang="en-US" altLang="en-US" sz="4400" dirty="0"/>
          </a:p>
          <a:p>
            <a:pPr algn="l">
              <a:buFontTx/>
              <a:buChar char="•"/>
            </a:pPr>
            <a:endParaRPr lang="en-US" altLang="en-US" sz="3200" dirty="0"/>
          </a:p>
        </p:txBody>
      </p:sp>
    </p:spTree>
  </p:cSld>
  <p:clrMapOvr>
    <a:masterClrMapping/>
  </p:clrMapOvr>
  <p:transition spd="slow">
    <p:random/>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8102</TotalTime>
  <Words>1139</Words>
  <Application>Microsoft Office PowerPoint</Application>
  <PresentationFormat>Widescreen</PresentationFormat>
  <Paragraphs>142</Paragraphs>
  <Slides>39</Slides>
  <Notes>0</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39</vt:i4>
      </vt:variant>
    </vt:vector>
  </HeadingPairs>
  <TitlesOfParts>
    <vt:vector size="53" baseType="lpstr">
      <vt:lpstr>ACaslon-Regular</vt:lpstr>
      <vt:lpstr>Antique Oakland</vt:lpstr>
      <vt:lpstr>Arial</vt:lpstr>
      <vt:lpstr>Arial Unicode MS</vt:lpstr>
      <vt:lpstr>Britannic Bold</vt:lpstr>
      <vt:lpstr>Calibri</vt:lpstr>
      <vt:lpstr>Calibri Light</vt:lpstr>
      <vt:lpstr>Comic Sans MS</vt:lpstr>
      <vt:lpstr>Copperplate33bc</vt:lpstr>
      <vt:lpstr>Goudy</vt:lpstr>
      <vt:lpstr>Sylfaen</vt:lpstr>
      <vt:lpstr>Times</vt:lpstr>
      <vt:lpstr>Times New Roman</vt:lpstr>
      <vt:lpstr>Office Theme</vt:lpstr>
      <vt:lpstr>Learning Difficulties: the hidden learning problems</vt:lpstr>
      <vt:lpstr>Common Misconceptions about LDs</vt:lpstr>
      <vt:lpstr>We know this person has a problem.  We can see the disability.</vt:lpstr>
      <vt:lpstr>These difficulties are not visible,</vt:lpstr>
      <vt:lpstr>Literacy – the ability to access and apply information from the printed word - enables access to social and economic systems, and plays a key role in overall development. </vt:lpstr>
      <vt:lpstr>Lower adult literacy reduces economic growth and affects employment, wages, health,  and education. </vt:lpstr>
      <vt:lpstr>Many citizens lack the literacy skills required to contribute fully to Canada’s economy and public life.</vt:lpstr>
      <vt:lpstr>PowerPoint Presentation</vt:lpstr>
      <vt:lpstr>What do  learning  disabilities  look like?</vt:lpstr>
      <vt:lpstr>PowerPoint Presentation</vt:lpstr>
      <vt:lpstr>All have poor or  uneven academic  achievement in spite  of normal or above  -normal intelligence.</vt:lpstr>
      <vt:lpstr>Types of Learning Disabilities</vt:lpstr>
      <vt:lpstr>Math problems (Dyscalculia)  Difficulty with math concepts, math problems, understanding time, using money</vt:lpstr>
      <vt:lpstr>PowerPoint Presentation</vt:lpstr>
      <vt:lpstr>Coordination problems  (Dyspraxia – Sensory Integration Disorder)</vt:lpstr>
      <vt:lpstr>   </vt:lpstr>
      <vt:lpstr>PowerPoint Presentation</vt:lpstr>
      <vt:lpstr>PowerPoint Presentation</vt:lpstr>
      <vt:lpstr> Visual Processing Disorder </vt:lpstr>
      <vt:lpstr>Auditory Processing Disorder</vt:lpstr>
      <vt:lpstr>  FASD (Fetal Alcohol Syndrome Disorder)</vt:lpstr>
      <vt:lpstr>Severe Consequences of LDs</vt:lpstr>
      <vt:lpstr>Consequences, continued</vt:lpstr>
      <vt:lpstr>More consequences</vt:lpstr>
      <vt:lpstr>PowerPoint Presentation</vt:lpstr>
      <vt:lpstr>PowerPoint Presentation</vt:lpstr>
      <vt:lpstr>Cost to Society:</vt:lpstr>
      <vt:lpstr>Solutions Must Begin Early</vt:lpstr>
      <vt:lpstr>The most common long-term condition suffered by children 0 to 14 years of age is learning disabilities – HALS* reported that 95,580 children aged 0 to 14 years have this condition *Statistics Canada's Health and Activity Limitation Survey (HALS) 1991 </vt:lpstr>
      <vt:lpstr>Persons scoring lowest on the literacy scales were much less likely to get any post secondary education, and were twice as likely to be unemployed as adults.  Learning Literacy in Canada: Evidence from the International Survey of Reading Skills 2008 </vt:lpstr>
      <vt:lpstr>PowerPoint Presentation</vt:lpstr>
      <vt:lpstr>PowerPoint Presentation</vt:lpstr>
      <vt:lpstr>PowerPoint Presentation</vt:lpstr>
      <vt:lpstr>PowerPoint Presentation</vt:lpstr>
      <vt:lpstr>THERE IS HOPE!</vt:lpstr>
      <vt:lpstr>How can the LDI help?</vt:lpstr>
      <vt:lpstr> Our tutors are given training in various assessments and programs, applied based on the need expressed by the parents and teachers,  after informal testing.  </vt:lpstr>
      <vt:lpstr>How can you help?</vt:lpstr>
      <vt:lpstr> Programs That Need Funding</vt:lpstr>
    </vt:vector>
  </TitlesOfParts>
  <Company>Up Your Grades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Learning Disabilities: the hidden disabilities</dc:title>
  <dc:creator>Owner</dc:creator>
  <cp:lastModifiedBy>Judy Reid</cp:lastModifiedBy>
  <cp:revision>253</cp:revision>
  <dcterms:created xsi:type="dcterms:W3CDTF">2010-12-07T18:11:00Z</dcterms:created>
  <dcterms:modified xsi:type="dcterms:W3CDTF">2021-11-02T23:27:32Z</dcterms:modified>
</cp:coreProperties>
</file>